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26" r:id="rId4"/>
    <p:sldId id="327" r:id="rId5"/>
    <p:sldId id="258" r:id="rId6"/>
    <p:sldId id="287" r:id="rId7"/>
    <p:sldId id="288" r:id="rId8"/>
    <p:sldId id="289" r:id="rId9"/>
    <p:sldId id="259" r:id="rId10"/>
    <p:sldId id="260" r:id="rId11"/>
    <p:sldId id="262" r:id="rId12"/>
    <p:sldId id="264" r:id="rId13"/>
    <p:sldId id="265" r:id="rId14"/>
    <p:sldId id="322" r:id="rId15"/>
    <p:sldId id="266" r:id="rId16"/>
    <p:sldId id="267" r:id="rId17"/>
    <p:sldId id="268" r:id="rId18"/>
    <p:sldId id="313" r:id="rId19"/>
    <p:sldId id="314" r:id="rId20"/>
    <p:sldId id="269" r:id="rId21"/>
    <p:sldId id="271" r:id="rId22"/>
    <p:sldId id="272" r:id="rId23"/>
    <p:sldId id="273" r:id="rId24"/>
    <p:sldId id="275" r:id="rId25"/>
    <p:sldId id="277" r:id="rId26"/>
    <p:sldId id="278" r:id="rId27"/>
    <p:sldId id="281" r:id="rId28"/>
    <p:sldId id="284" r:id="rId29"/>
    <p:sldId id="292" r:id="rId30"/>
    <p:sldId id="297" r:id="rId31"/>
    <p:sldId id="300" r:id="rId32"/>
    <p:sldId id="299" r:id="rId33"/>
    <p:sldId id="312" r:id="rId34"/>
    <p:sldId id="301" r:id="rId35"/>
    <p:sldId id="302" r:id="rId36"/>
    <p:sldId id="321" r:id="rId37"/>
    <p:sldId id="303" r:id="rId38"/>
    <p:sldId id="319" r:id="rId39"/>
    <p:sldId id="309" r:id="rId40"/>
    <p:sldId id="317" r:id="rId41"/>
    <p:sldId id="304" r:id="rId42"/>
    <p:sldId id="318" r:id="rId43"/>
    <p:sldId id="305" r:id="rId44"/>
    <p:sldId id="306" r:id="rId45"/>
    <p:sldId id="307" r:id="rId46"/>
    <p:sldId id="316" r:id="rId47"/>
    <p:sldId id="315" r:id="rId48"/>
    <p:sldId id="308" r:id="rId49"/>
    <p:sldId id="311" r:id="rId50"/>
    <p:sldId id="328" r:id="rId51"/>
    <p:sldId id="323" r:id="rId52"/>
    <p:sldId id="32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5FD18-67CB-4D59-8AAE-D9B5DFBCCB32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D37BC-39FA-4C99-ABC6-DCAAEA662B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D37BC-39FA-4C99-ABC6-DCAAEA662B8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D713-1B0C-4CA0-94E3-7E28C60994C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DCDD-7E73-4A08-BDB6-0BF33552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th-TH" b="1" dirty="0" smtClean="0"/>
              <a:t>การนอนหลับที่ไม่มีประสิทธิภาพ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2071678"/>
            <a:ext cx="4714908" cy="3643338"/>
          </a:xfrm>
        </p:spPr>
        <p:txBody>
          <a:bodyPr>
            <a:noAutofit/>
          </a:bodyPr>
          <a:lstStyle/>
          <a:p>
            <a:pPr algn="l"/>
            <a:r>
              <a:rPr lang="th-TH" sz="4400" b="1" dirty="0" smtClean="0">
                <a:solidFill>
                  <a:schemeClr val="tx1"/>
                </a:solidFill>
                <a:cs typeface="+mj-cs"/>
              </a:rPr>
              <a:t>ตื่นขึ้นมาไม่สดชื่น </a:t>
            </a:r>
          </a:p>
          <a:p>
            <a:pPr algn="l"/>
            <a:r>
              <a:rPr lang="th-TH" sz="4400" b="1" dirty="0" smtClean="0">
                <a:solidFill>
                  <a:schemeClr val="tx1"/>
                </a:solidFill>
                <a:cs typeface="+mj-cs"/>
              </a:rPr>
              <a:t>อ่อนล้า หนักศีรษะ</a:t>
            </a:r>
          </a:p>
          <a:p>
            <a:pPr algn="l"/>
            <a:r>
              <a:rPr lang="th-TH" sz="4400" b="1" dirty="0" smtClean="0">
                <a:solidFill>
                  <a:schemeClr val="tx1"/>
                </a:solidFill>
                <a:cs typeface="+mj-cs"/>
              </a:rPr>
              <a:t>เริ่มหาวนอน ตอนกลางวัน</a:t>
            </a:r>
          </a:p>
          <a:p>
            <a:pPr algn="l"/>
            <a:r>
              <a:rPr lang="th-TH" sz="4400" b="1" dirty="0" smtClean="0">
                <a:solidFill>
                  <a:schemeClr val="tx1"/>
                </a:solidFill>
                <a:cs typeface="+mj-cs"/>
              </a:rPr>
              <a:t>ทำงานได้ไม่เต็มที่</a:t>
            </a:r>
            <a:endParaRPr lang="en-US" sz="44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571480"/>
            <a:ext cx="678661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5400" dirty="0" smtClean="0"/>
              <a:t>2</a:t>
            </a:r>
            <a:r>
              <a:rPr lang="th-TH" sz="5400" b="1" dirty="0" smtClean="0"/>
              <a:t>. ควรหลีกเลี่ยงเครื่องดื่มที่มี</a:t>
            </a:r>
          </a:p>
          <a:p>
            <a:pPr>
              <a:buNone/>
            </a:pPr>
            <a:r>
              <a:rPr lang="th-TH" sz="5400" b="1" dirty="0" smtClean="0"/>
              <a:t>	</a:t>
            </a:r>
            <a:r>
              <a:rPr lang="th-TH" sz="5400" b="1" dirty="0" err="1" smtClean="0"/>
              <a:t>คาเฟ</a:t>
            </a:r>
            <a:r>
              <a:rPr lang="th-TH" sz="5400" b="1" dirty="0" smtClean="0"/>
              <a:t>อินแอลก</a:t>
            </a:r>
            <a:r>
              <a:rPr lang="th-TH" sz="5400" b="1" dirty="0" err="1" smtClean="0"/>
              <a:t>อออล</a:t>
            </a:r>
            <a:r>
              <a:rPr lang="th-TH" sz="5400" b="1" dirty="0" smtClean="0"/>
              <a:t> และ</a:t>
            </a:r>
          </a:p>
          <a:p>
            <a:pPr>
              <a:buNone/>
            </a:pPr>
            <a:r>
              <a:rPr lang="th-TH" sz="5400" b="1" dirty="0" smtClean="0"/>
              <a:t>	งดสูบุหรี่ก่อนนอน 4 ชั่วโมง</a:t>
            </a:r>
          </a:p>
          <a:p>
            <a:pPr>
              <a:buNone/>
            </a:pPr>
            <a:r>
              <a:rPr lang="th-TH" sz="5400" b="1" dirty="0" smtClean="0"/>
              <a:t>3.หลีกเลี่ยงการออกกำลังกาย</a:t>
            </a:r>
          </a:p>
          <a:p>
            <a:pPr>
              <a:buNone/>
            </a:pPr>
            <a:r>
              <a:rPr lang="th-TH" sz="5400" b="1" dirty="0" smtClean="0"/>
              <a:t>	ก่อนนอน  2 ชั่วโมง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000108"/>
            <a:ext cx="6643734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4.งดการรับประทานอาหารหนัก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	ก่อนนอนอย่างน้อย 2 ชั่วโมง 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5.ห้องนอน ควรเงียบ สงบ 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	สะอาด อุณหภูมิพอเหมาะ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 ไม่มีเสียงดัง ไม่มีแสงรบกวน</a:t>
            </a:r>
            <a:endParaRPr lang="en-US" sz="5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th-TH" sz="6000" dirty="0" smtClean="0"/>
              <a:t>6.ทำจิตใจให้สบาย ผ่อนคลาย</a:t>
            </a:r>
            <a:br>
              <a:rPr lang="th-TH" sz="6000" dirty="0" smtClean="0"/>
            </a:br>
            <a:r>
              <a:rPr lang="th-TH" sz="6000" dirty="0" smtClean="0"/>
              <a:t> จะทำให้หลับง่าย</a:t>
            </a:r>
            <a:endParaRPr lang="en-US" sz="5400" dirty="0"/>
          </a:p>
        </p:txBody>
      </p:sp>
      <p:pic>
        <p:nvPicPr>
          <p:cNvPr id="4" name="ตัวยึดเนื้อหา 3" descr="1670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00240"/>
            <a:ext cx="6000791" cy="4477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71612"/>
            <a:ext cx="79296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7.ห้องนอนไม่ใช่ห้องทำงาน ควรใช้นอน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		หรือกิจกรรมทางเพศเท่านั้น</a:t>
            </a:r>
            <a:endParaRPr lang="en-US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00042"/>
            <a:ext cx="9154527" cy="592935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331929"/>
            <a:ext cx="771530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4400" b="1" dirty="0" smtClean="0"/>
              <a:t>8.ถ้าเข้านอนแล้ว นาน20 -30 นาที </a:t>
            </a:r>
          </a:p>
          <a:p>
            <a:pPr>
              <a:buNone/>
            </a:pPr>
            <a:r>
              <a:rPr lang="th-TH" sz="4400" b="1" dirty="0" smtClean="0"/>
              <a:t>	รู้สึกนานไม่หลับ </a:t>
            </a:r>
          </a:p>
          <a:p>
            <a:pPr>
              <a:buNone/>
            </a:pPr>
            <a:r>
              <a:rPr lang="th-TH" sz="4400" b="1" dirty="0" smtClean="0"/>
              <a:t>	ควรเลือกใช้วิธีต่างๆที่ได้ผลและเหมาะตัวเอง </a:t>
            </a:r>
          </a:p>
          <a:p>
            <a:pPr>
              <a:buNone/>
            </a:pPr>
            <a:r>
              <a:rPr lang="th-TH" sz="4400" b="1" dirty="0" smtClean="0"/>
              <a:t>	เช่น กำหนดลมหายใจ เข้าออก </a:t>
            </a:r>
          </a:p>
          <a:p>
            <a:pPr>
              <a:buNone/>
            </a:pPr>
            <a:r>
              <a:rPr lang="th-TH" sz="4400" b="1" dirty="0" smtClean="0"/>
              <a:t>	 จินตนาการถึงสิ่งดีๆสถานที่ธรรมชาติ  </a:t>
            </a:r>
          </a:p>
          <a:p>
            <a:pPr>
              <a:buNone/>
            </a:pPr>
            <a:r>
              <a:rPr lang="th-TH" sz="4400" b="1" dirty="0" smtClean="0"/>
              <a:t>	หรือลุกขึ้นอ่านหนังสือธรรมะ</a:t>
            </a:r>
          </a:p>
          <a:p>
            <a:pPr>
              <a:buNone/>
            </a:pPr>
            <a:r>
              <a:rPr lang="th-TH" sz="4400" b="1" dirty="0" smtClean="0"/>
              <a:t>	 เปิดฟังเพลงเบาๆเมื่อง่วงแล้วจึงนอนใหม่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8" y="1600200"/>
            <a:ext cx="618650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ควรได้รับแสงแดดในตอนเช้า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อย่างน้อยวันละ 30 นาที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เนื่องจากแสงแดดเป็นตัวควบคุม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ระบบนาฬิกาชีวภาพของร่างกาย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60" y="428604"/>
            <a:ext cx="6329378" cy="569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/>
              <a:t>-</a:t>
            </a:r>
            <a:r>
              <a:rPr lang="th-TH" sz="4000" b="1" dirty="0" smtClean="0"/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ร่างกายคนเรามีนาฬิกาชีวภาพอยู่  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โดยมีแสงแดดเป็นตัวกำหนด </a:t>
            </a:r>
          </a:p>
          <a:p>
            <a:pPr>
              <a:buNone/>
            </a:pP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ช่วงเวลาเช้าต้องตื่น</a:t>
            </a:r>
          </a:p>
          <a:p>
            <a:pPr>
              <a:buNone/>
            </a:pP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ช่วงเวลากลางวันต้องทำงาน </a:t>
            </a:r>
          </a:p>
          <a:p>
            <a:pPr>
              <a:buNone/>
            </a:pP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พอตกเย็นเริ่มสั่งให้พัก </a:t>
            </a:r>
          </a:p>
          <a:p>
            <a:pPr>
              <a:buNone/>
            </a:pP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เมื่อเข้าสู่เวลากลางคืนร่างกาย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จะเกิดอาการง่วง และหลับ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th-TH" sz="3600" b="1" dirty="0" smtClean="0"/>
              <a:t>-</a:t>
            </a:r>
            <a:r>
              <a:rPr lang="en-US" sz="3600" b="1" dirty="0" smtClean="0"/>
              <a:t>  </a:t>
            </a:r>
            <a:r>
              <a:rPr lang="th-TH" sz="4400" b="1" dirty="0" smtClean="0"/>
              <a:t>นาฬิกาชีวภาพทำงานตลอดเวลา </a:t>
            </a:r>
            <a:r>
              <a:rPr lang="en-US" sz="4400" b="1" dirty="0" smtClean="0"/>
              <a:t>24</a:t>
            </a:r>
            <a:r>
              <a:rPr lang="th-TH" sz="4400" b="1" dirty="0" smtClean="0"/>
              <a:t> ชั่วโมง</a:t>
            </a:r>
          </a:p>
          <a:p>
            <a:pPr>
              <a:buNone/>
            </a:pPr>
            <a:r>
              <a:rPr lang="th-TH" sz="4400" b="1" dirty="0" smtClean="0"/>
              <a:t>-  ถ้าคนที่นอนดึกมากๆ ระบบนาฬิกาชีวภาพจะแปรปรวน </a:t>
            </a:r>
            <a:r>
              <a:rPr lang="en-US" sz="4400" b="1" dirty="0" smtClean="0"/>
              <a:t> </a:t>
            </a:r>
            <a:r>
              <a:rPr lang="th-TH" sz="4400" b="1" dirty="0" smtClean="0"/>
              <a:t>  </a:t>
            </a:r>
          </a:p>
          <a:p>
            <a:pPr>
              <a:buNone/>
            </a:pPr>
            <a:r>
              <a:rPr lang="th-TH" sz="4400" b="1" dirty="0" smtClean="0"/>
              <a:t>	เหมือนไปหลอกนาฬิกายังไม่ดึก เพราะมีแสงไฟสว่าง แสงกระพริบ มีกิจกรรมเคลื่อนไหวมากๆ </a:t>
            </a:r>
          </a:p>
          <a:p>
            <a:pPr>
              <a:buFontTx/>
              <a:buChar char="-"/>
            </a:pPr>
            <a:r>
              <a:rPr lang="th-TH" sz="4400" b="1" dirty="0" smtClean="0"/>
              <a:t>ร่างกายจึงตั้งเวลาให้หลับดึกขึ้น </a:t>
            </a:r>
          </a:p>
          <a:p>
            <a:pPr>
              <a:buFontTx/>
              <a:buChar char="-"/>
            </a:pPr>
            <a:r>
              <a:rPr lang="th-TH" sz="4400" b="1" dirty="0" smtClean="0"/>
              <a:t>นานๆเข้าก็กลายเป็นโรคนอนไม่หลับ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000108"/>
            <a:ext cx="535785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สาเหตุอื่นที่ทำให้นอนไม่หลับ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4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การมีโรคทางสมอง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โรคระบบหัวใจ 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โรคกระเพาะอาหาร 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โรคทางเดิน</a:t>
            </a:r>
            <a:r>
              <a:rPr lang="th-TH" sz="4800" b="1" dirty="0" err="1" smtClean="0">
                <a:latin typeface="Angsana New" pitchFamily="18" charset="-34"/>
                <a:cs typeface="Angsana New" pitchFamily="18" charset="-34"/>
              </a:rPr>
              <a:t>ปัสสา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7200" b="1" dirty="0" smtClean="0"/>
              <a:t>ท่านอนที่เหมาะสม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622" y="1600200"/>
            <a:ext cx="7015154" cy="36861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800" b="1" dirty="0" smtClean="0">
                <a:cs typeface="+mj-cs"/>
              </a:rPr>
              <a:t>ท่าที่นอนสบาย ควรเป็นท่านอนหงาย</a:t>
            </a:r>
          </a:p>
          <a:p>
            <a:pPr>
              <a:buNone/>
            </a:pPr>
            <a:r>
              <a:rPr lang="th-TH" sz="4800" b="1" dirty="0" smtClean="0">
                <a:cs typeface="+mj-cs"/>
              </a:rPr>
              <a:t>	 หรือ นอนตะแคง</a:t>
            </a:r>
          </a:p>
          <a:p>
            <a:pPr>
              <a:buNone/>
            </a:pPr>
            <a:r>
              <a:rPr lang="th-TH" sz="4800" b="1" dirty="0" smtClean="0">
                <a:cs typeface="+mj-cs"/>
              </a:rPr>
              <a:t>เลือกหมอนที่หนุนคอและศรีษะ</a:t>
            </a:r>
          </a:p>
          <a:p>
            <a:pPr>
              <a:buNone/>
            </a:pPr>
            <a:r>
              <a:rPr lang="th-TH" sz="4800" b="1" dirty="0" smtClean="0">
                <a:cs typeface="+mj-cs"/>
              </a:rPr>
              <a:t>ที่นอน นุ่มเล็กน้อย นอนแล้วไม่ยุบทั้งตัว</a:t>
            </a:r>
            <a:endParaRPr lang="en-US" sz="48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928670"/>
            <a:ext cx="675800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/>
              <a:t>     ปัจจัยที่มีผลต่อการนอนหลับ</a:t>
            </a:r>
          </a:p>
          <a:p>
            <a:pPr>
              <a:buNone/>
            </a:pPr>
            <a:r>
              <a:rPr lang="th-TH" sz="4800" b="1" dirty="0" smtClean="0"/>
              <a:t>		    แสงสว่าง</a:t>
            </a:r>
          </a:p>
          <a:p>
            <a:pPr>
              <a:buNone/>
            </a:pPr>
            <a:r>
              <a:rPr lang="th-TH" sz="4800" b="1" dirty="0" smtClean="0"/>
              <a:t>		    การเคลื่อนไหวร่างกาย</a:t>
            </a:r>
          </a:p>
          <a:p>
            <a:pPr>
              <a:buNone/>
            </a:pPr>
            <a:r>
              <a:rPr lang="th-TH" sz="4800" b="1" dirty="0" smtClean="0"/>
              <a:t>	        การใช้ชีวิตในสังคม</a:t>
            </a:r>
          </a:p>
          <a:p>
            <a:pPr>
              <a:buNone/>
            </a:pPr>
            <a:r>
              <a:rPr lang="th-TH" sz="4800" b="1" dirty="0" smtClean="0"/>
              <a:t>		    ฮอร์โมนเมลาโท</a:t>
            </a:r>
            <a:r>
              <a:rPr lang="th-TH" sz="4800" b="1" dirty="0" err="1" smtClean="0"/>
              <a:t>นิน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      การที่เราสัมผัสแสงอาทิตย์ในตอนรุ่งอรุณ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จะทำให้นาฬิกาชีวภาพปลุกให้เราตื่นเช้าขึ้น 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	    ถ้าอยากนอนให้นานขึ้นราว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7-8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โมงเช้า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ควรปิดม่านไม่ให้แสงส่องเข้าในห้องนอน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เพราะแสงเป็นตัวกระตุ้นนาฬิกาชีวภาพ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928670"/>
            <a:ext cx="828677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	เมื่อแสงแดดส่องโดนเปลือกตา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จะส่งสัญญาณทางสมองไปยังต่อม</a:t>
            </a:r>
            <a:r>
              <a:rPr lang="th-TH" sz="5400" b="1" dirty="0" err="1" smtClean="0">
                <a:latin typeface="Angsana New" pitchFamily="18" charset="-34"/>
                <a:cs typeface="Angsana New" pitchFamily="18" charset="-34"/>
              </a:rPr>
              <a:t>ไพเนียล</a:t>
            </a:r>
            <a:endParaRPr lang="th-TH" sz="5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กดการสร้าฮอร์โมนเม</a:t>
            </a:r>
            <a:r>
              <a:rPr lang="th-TH" sz="5400" b="1" dirty="0" err="1" smtClean="0">
                <a:latin typeface="Angsana New" pitchFamily="18" charset="-34"/>
                <a:cs typeface="Angsana New" pitchFamily="18" charset="-34"/>
              </a:rPr>
              <a:t>ลานิน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ให้ลดลง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ทำให้เรารู้สึกตัวตื่นขึ้น</a:t>
            </a:r>
            <a:endParaRPr lang="en-US" sz="5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5400" b="1" dirty="0" smtClean="0"/>
              <a:t>      </a:t>
            </a:r>
          </a:p>
          <a:p>
            <a:pPr>
              <a:buNone/>
            </a:pPr>
            <a:r>
              <a:rPr lang="th-TH" sz="5400" b="1" dirty="0" smtClean="0"/>
              <a:t>		เวลาเราอยู่ในความมืดไม่มีแสงสว่างร่างกายก็จะสร้างฮอร์โมนเมลาโท</a:t>
            </a:r>
            <a:r>
              <a:rPr lang="th-TH" sz="5400" b="1" dirty="0" err="1" smtClean="0"/>
              <a:t>นิน</a:t>
            </a:r>
            <a:endParaRPr lang="th-TH" sz="5400" b="1" dirty="0" smtClean="0"/>
          </a:p>
          <a:p>
            <a:pPr>
              <a:buNone/>
            </a:pPr>
            <a:r>
              <a:rPr lang="th-TH" sz="5400" b="1" dirty="0" smtClean="0"/>
              <a:t>	 ทำให้เกิดความรู้สึกง่วงอยากนอน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928670"/>
            <a:ext cx="67866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วงจรการนอนหลับและการตื่น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ยังถูกควบคุมโดย อุณหภูมิของร่างกาย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ก่อนเราจะนอนหลับร่างกายเรา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จะเย็นลงจนถึงจุดต่ำสุด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แล้วเราจะค่อยๆหลับไป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714356"/>
            <a:ext cx="822960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  	</a:t>
            </a:r>
            <a:r>
              <a:rPr lang="th-TH" sz="4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6400" b="1" dirty="0" smtClean="0">
                <a:latin typeface="Angsana New" pitchFamily="18" charset="-34"/>
                <a:cs typeface="Angsana New" pitchFamily="18" charset="-34"/>
              </a:rPr>
              <a:t>การตรวจหาสาเหตุการนอนไม่หลับ </a:t>
            </a:r>
          </a:p>
          <a:p>
            <a:pPr>
              <a:buNone/>
            </a:pPr>
            <a:r>
              <a:rPr lang="th-TH" sz="6400" b="1" dirty="0" smtClean="0">
                <a:latin typeface="Angsana New" pitchFamily="18" charset="-34"/>
                <a:cs typeface="Angsana New" pitchFamily="18" charset="-34"/>
              </a:rPr>
              <a:t>		ต้องบันทึกกานนอนพัก</a:t>
            </a:r>
          </a:p>
          <a:p>
            <a:pPr>
              <a:buNone/>
            </a:pPr>
            <a:r>
              <a:rPr lang="th-TH" sz="6400" b="1" dirty="0" smtClean="0">
                <a:latin typeface="Angsana New" pitchFamily="18" charset="-34"/>
                <a:cs typeface="Angsana New" pitchFamily="18" charset="-34"/>
              </a:rPr>
              <a:t> 		การทำกิจกรรมตลอดทั้งวัน </a:t>
            </a:r>
          </a:p>
          <a:p>
            <a:pPr>
              <a:buNone/>
            </a:pPr>
            <a:r>
              <a:rPr lang="th-TH" sz="6400" b="1" dirty="0" smtClean="0">
                <a:latin typeface="Angsana New" pitchFamily="18" charset="-34"/>
                <a:cs typeface="Angsana New" pitchFamily="18" charset="-34"/>
              </a:rPr>
              <a:t>		ตรวจวัดอุณหภูมิร่างกาย</a:t>
            </a:r>
          </a:p>
          <a:p>
            <a:pPr>
              <a:buNone/>
            </a:pPr>
            <a:r>
              <a:rPr lang="th-TH" sz="6400" b="1" dirty="0" smtClean="0">
                <a:latin typeface="Angsana New" pitchFamily="18" charset="-34"/>
                <a:cs typeface="Angsana New" pitchFamily="18" charset="-34"/>
              </a:rPr>
              <a:t>		ติดต่อกัน </a:t>
            </a:r>
            <a:r>
              <a:rPr lang="en-US" sz="6400" b="1" dirty="0" smtClean="0">
                <a:latin typeface="Angsana New" pitchFamily="18" charset="-34"/>
                <a:cs typeface="Angsana New" pitchFamily="18" charset="-34"/>
              </a:rPr>
              <a:t>7-14 </a:t>
            </a:r>
            <a:r>
              <a:rPr lang="th-TH" sz="6400" b="1" dirty="0" smtClean="0">
                <a:latin typeface="Angsana New" pitchFamily="18" charset="-34"/>
                <a:cs typeface="Angsana New" pitchFamily="18" charset="-34"/>
              </a:rPr>
              <a:t>วัน</a:t>
            </a:r>
          </a:p>
          <a:p>
            <a:pPr>
              <a:buNone/>
            </a:pPr>
            <a:r>
              <a:rPr lang="th-TH" sz="6400" b="1" dirty="0" smtClean="0">
                <a:latin typeface="Angsana New" pitchFamily="18" charset="-34"/>
                <a:cs typeface="Angsana New" pitchFamily="18" charset="-34"/>
              </a:rPr>
              <a:t>		แล้ววางแผนการรักษา</a:t>
            </a:r>
            <a:endParaRPr lang="en-US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 		 </a:t>
            </a:r>
            <a:r>
              <a:rPr lang="th-TH" sz="6000" b="1" dirty="0" smtClean="0">
                <a:latin typeface="Angsana New" pitchFamily="18" charset="-34"/>
                <a:cs typeface="Angsana New" pitchFamily="18" charset="-34"/>
              </a:rPr>
              <a:t>การฝึกให้นอนหลับเป็นเวลา</a:t>
            </a:r>
            <a:endParaRPr lang="th-TH" sz="48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ถ้าเราต้องการนอนให้หลับเวลาประมาณ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 4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ทุ่ม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เราควรอยู่ในห้องที่มีแสงสลัวตั้งแต่เวลา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1-2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ทุ่ม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จะทำให้ฮอร์โมนเมลา</a:t>
            </a:r>
            <a:r>
              <a:rPr lang="th-TH" sz="4800" b="1" dirty="0" err="1" smtClean="0">
                <a:latin typeface="Angsana New" pitchFamily="18" charset="-34"/>
                <a:cs typeface="Angsana New" pitchFamily="18" charset="-34"/>
              </a:rPr>
              <a:t>โทนิน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หลั่ง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2-3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ชั่วโมง 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พอถึงเวลาราว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 4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ทุ่มก็จะง่วง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 ผู้สูงอายุที่อยู่ในห้อง มืดๆ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		 แสงสว่างไม่เพียงพอในเวลากลางวัน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		จะทำให้ระบบนาฬิกาชีวภาพ สับสน 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		ทำให้เป็นโรคนอนไม่หลับ </a:t>
            </a:r>
            <a:endParaRPr lang="en-US" sz="5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071546"/>
            <a:ext cx="632937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6000" b="1" dirty="0" smtClean="0">
                <a:latin typeface="Angsana New" pitchFamily="18" charset="-34"/>
                <a:cs typeface="Angsana New" pitchFamily="18" charset="-34"/>
              </a:rPr>
              <a:t>     การรักษาโรคนอนไม่หลับ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โดยใช้แสงขนาด 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2,000 - 2,500 </a:t>
            </a:r>
            <a:r>
              <a:rPr lang="en-US" sz="4400" b="1" dirty="0" err="1" smtClean="0">
                <a:latin typeface="Angsana New" pitchFamily="18" charset="-34"/>
                <a:cs typeface="Angsana New" pitchFamily="18" charset="-34"/>
              </a:rPr>
              <a:t>lux</a:t>
            </a:r>
            <a:endParaRPr lang="en-US" sz="4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เป็นเวลา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 2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ชั่วโมงตอนเช้า 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ร่วมกับการเลี่ยงแสงในตอนค่ำ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จะทำให้หลับได้ง่ายและหลับยาวขึ้น</a:t>
            </a:r>
            <a:endParaRPr lang="en-US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571480"/>
            <a:ext cx="5643602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ในคนที่งานเป็นเวรบ่ายเวรดึก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มักพบปัญหานอนไม่สนิท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หลังลงเวรก็ไม่สดชื่น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ทำให้มีปัญหา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ในการร่วมกิจกรรมสังคม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ปัญหาครอบครัว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1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675866" y="-785487"/>
            <a:ext cx="5682569" cy="8539379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357298"/>
            <a:ext cx="42862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 อาการ  </a:t>
            </a:r>
            <a:r>
              <a:rPr lang="en-US" sz="5400" b="1" dirty="0" smtClean="0">
                <a:latin typeface="Angsana New" pitchFamily="18" charset="-34"/>
                <a:cs typeface="Angsana New" pitchFamily="18" charset="-34"/>
              </a:rPr>
              <a:t>Jet lag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  .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เบื่ออาหาร          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อ่อนล้า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ปวดเมื่อยร่างกาย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อารมณ์หงุดหงิด</a:t>
            </a:r>
            <a:r>
              <a:rPr lang="en-US" sz="5400" b="1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en-US" sz="5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b="1" dirty="0" smtClean="0"/>
              <a:t>การนอนไม่อิ่มจากการโดยสารเครื่องบินข้ามประเทศ</a:t>
            </a:r>
            <a:br>
              <a:rPr lang="th-TH" sz="4900" b="1" dirty="0" smtClean="0"/>
            </a:br>
            <a:r>
              <a:rPr lang="th-TH" sz="4900" b="1" dirty="0" smtClean="0"/>
              <a:t>(</a:t>
            </a:r>
            <a:r>
              <a:rPr lang="en-US" b="1" dirty="0" smtClean="0"/>
              <a:t>Jet Lag</a:t>
            </a:r>
            <a:r>
              <a:rPr lang="th-TH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7758138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วิธีการรักษา</a:t>
            </a:r>
          </a:p>
          <a:p>
            <a:pPr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ถ้าบินไปทางทิศตะวันตก  บินหนีเวลา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1.เมื่อถึงที่หมาย ไม่ควรรีบเข้านอนถ้ายังไม่มืดค่ำ 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2. ให้สัมผัสแสงแดดในตอนบ่ายและตอนเย็น ไม่	ควรนอนเล่นก่อนจะมืด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000" dirty="0" smtClean="0"/>
              <a:t>	 	    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เมื่อเดินทางข้ามประเทศไปทางทิศตะวันออก 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	บินเข้าเวลา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ในวันเดินทางผู้เดินทางสามารถเร่งร่างกายให้</a:t>
            </a:r>
          </a:p>
          <a:p>
            <a:pPr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นาฬิกาในร่างกายเดินเร็วขึ้นได้โดย</a:t>
            </a:r>
          </a:p>
          <a:p>
            <a:pPr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1.ตอนเช้าให้โดนแสงสว่างเพื่อทำให้ร่างกายตื่น</a:t>
            </a:r>
          </a:p>
          <a:p>
            <a:pPr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2.เมื่อตกตอนเย็นพยายามหลีกเลี่ยงแสงจ้าๆ</a:t>
            </a:r>
            <a:endParaRPr lang="th-TH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2" y="500042"/>
            <a:ext cx="7758138" cy="5626121"/>
          </a:xfrm>
        </p:spPr>
        <p:txBody>
          <a:bodyPr>
            <a:noAutofit/>
          </a:bodyPr>
          <a:lstStyle/>
          <a:p>
            <a:pPr>
              <a:buNone/>
            </a:pPr>
            <a:endParaRPr lang="th-TH" sz="4000" dirty="0"/>
          </a:p>
          <a:p>
            <a:pPr>
              <a:buNone/>
            </a:pPr>
            <a:r>
              <a:rPr lang="th-TH" sz="4000" dirty="0" smtClean="0"/>
              <a:t>	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เมื่อถึงที่หมายให้เลี่ยงแสงแดดในตอนเช้า</a:t>
            </a:r>
          </a:p>
          <a:p>
            <a:pPr>
              <a:buNone/>
            </a:pP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 แต่ค่อยเพิ่มการสัมผัสแสงสว่างในตอนสาย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 เป็นเวลาสัก 2-3 วัน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  สามารถใช้ยาเมลาโทนินกินในตอนเย็น </a:t>
            </a:r>
          </a:p>
          <a:p>
            <a:pPr>
              <a:buNone/>
            </a:pP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ในขนาด 0.5-5 มก.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928670"/>
            <a:ext cx="6257940" cy="4525963"/>
          </a:xfrm>
        </p:spPr>
        <p:txBody>
          <a:bodyPr/>
          <a:lstStyle/>
          <a:p>
            <a:pPr>
              <a:buNone/>
            </a:pPr>
            <a:r>
              <a:rPr lang="th-TH" sz="4800" b="1" dirty="0" smtClean="0"/>
              <a:t>	ควรหลับเป็นเวลาให้เป็นนิสัย</a:t>
            </a:r>
          </a:p>
          <a:p>
            <a:pPr>
              <a:buNone/>
            </a:pPr>
            <a:r>
              <a:rPr lang="th-TH" sz="4800" b="1" dirty="0" smtClean="0"/>
              <a:t>	อย่างน้อย4 สัปดาห์</a:t>
            </a:r>
          </a:p>
          <a:p>
            <a:pPr>
              <a:buNone/>
            </a:pPr>
            <a:r>
              <a:rPr lang="th-TH" sz="4800" b="1" dirty="0" smtClean="0"/>
              <a:t>	ร่างกายจะปรับตัวให้หลับสบาย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/>
          </a:bodyPr>
          <a:lstStyle/>
          <a:p>
            <a:r>
              <a:rPr lang="th-TH" sz="4400" b="1" dirty="0" smtClean="0"/>
              <a:t>เวลาที่เหมาะในการเข้านอน 3-4 ทุ่ม</a:t>
            </a:r>
          </a:p>
          <a:p>
            <a:r>
              <a:rPr lang="th-TH" sz="4400" b="1" dirty="0" smtClean="0"/>
              <a:t>เด็กเล็กต้องการการนอนมากกว่าผู้ใหญ่เกือบเท่าตัวควรให้นอนกลางวันด้วย</a:t>
            </a:r>
          </a:p>
          <a:p>
            <a:r>
              <a:rPr lang="th-TH" sz="4400" b="1" dirty="0" smtClean="0"/>
              <a:t>ไม่ควรดูทีวี เล่นคอมพิวเตอร์ เล่นมือถือ ในห้องนอน</a:t>
            </a:r>
          </a:p>
          <a:p>
            <a:r>
              <a:rPr lang="th-TH" sz="4400" b="1" dirty="0" smtClean="0"/>
              <a:t>จัดตารางเวลาเข้านอนและตื่นนอนให้เป็นเวลา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2912" y="285728"/>
            <a:ext cx="9196911" cy="6072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Autofit/>
          </a:bodyPr>
          <a:lstStyle/>
          <a:p>
            <a:r>
              <a:rPr lang="th-TH" sz="4800" b="1" dirty="0" smtClean="0"/>
              <a:t>ภาวะนอนกรน และหยุดหายใจขณะหลับ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571612"/>
            <a:ext cx="6643734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/>
              <a:t>	มีความเสี่ยงต่อการเกิดโรค</a:t>
            </a:r>
          </a:p>
          <a:p>
            <a:pPr>
              <a:buNone/>
            </a:pPr>
            <a:r>
              <a:rPr lang="th-TH" sz="4400" b="1" dirty="0" smtClean="0"/>
              <a:t>		1.โรคซึมเศร้า</a:t>
            </a:r>
          </a:p>
          <a:p>
            <a:pPr>
              <a:buNone/>
            </a:pPr>
            <a:r>
              <a:rPr lang="th-TH" sz="4400" b="1" dirty="0" smtClean="0"/>
              <a:t>		2.วิตกกังวลอารมณ์แปรปรวน</a:t>
            </a:r>
          </a:p>
          <a:p>
            <a:pPr>
              <a:buNone/>
            </a:pPr>
            <a:r>
              <a:rPr lang="th-TH" sz="4400" b="1" dirty="0" smtClean="0"/>
              <a:t>		3.ขาดความต้องการทางเพศ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84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9000" contrast="40000"/>
          </a:blip>
          <a:stretch>
            <a:fillRect/>
          </a:stretch>
        </p:blipFill>
        <p:spPr>
          <a:xfrm>
            <a:off x="1142976" y="0"/>
            <a:ext cx="7161721" cy="6610819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sz="5300" b="1" dirty="0" smtClean="0"/>
              <a:t>นอนกรน และหยุดหายใจขณะหลับ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571612"/>
            <a:ext cx="66865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dirty="0"/>
              <a:t>	</a:t>
            </a:r>
            <a:r>
              <a:rPr lang="th-TH" sz="4400" dirty="0" smtClean="0"/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ผลเสียต่อร่างกาย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1.ร่างกายและสมองขาดอ๊อกซิเจน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2.ความจำลดลง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3.ความสัมพันธ์กับบุคคลอื่นลดลง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4.อ่อนเพลียตลอดวัน</a:t>
            </a:r>
            <a:endParaRPr lang="en-US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642918"/>
            <a:ext cx="3500462" cy="2490792"/>
          </a:xfrm>
        </p:spPr>
      </p:pic>
      <p:pic>
        <p:nvPicPr>
          <p:cNvPr id="6" name="รูปภาพ 5" descr="1671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786190"/>
            <a:ext cx="3456730" cy="2300297"/>
          </a:xfrm>
          <a:prstGeom prst="rect">
            <a:avLst/>
          </a:prstGeom>
        </p:spPr>
      </p:pic>
      <p:pic>
        <p:nvPicPr>
          <p:cNvPr id="7" name="รูปภาพ 6" descr="16710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571612"/>
            <a:ext cx="2928926" cy="4401391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9" y="785794"/>
            <a:ext cx="9127711" cy="5000660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ผลกระทบต่อร่างกายจากการนอนหลับไม่พอ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43050"/>
            <a:ext cx="73295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/>
              <a:t>	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สมอง</a:t>
            </a:r>
          </a:p>
          <a:p>
            <a:pPr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1.ความสามารถในการจำลดลง</a:t>
            </a:r>
          </a:p>
          <a:p>
            <a:pPr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2.การตัดสินใจทางด้านศีลธรรมลดลง</a:t>
            </a:r>
          </a:p>
          <a:p>
            <a:pPr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3.หาวบ่อย</a:t>
            </a:r>
          </a:p>
          <a:p>
            <a:pPr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4.มีอาการอ่อนเพลีย ปวดศรีษะ</a:t>
            </a:r>
            <a:endParaRPr lang="en-US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000108"/>
            <a:ext cx="8110865" cy="4866519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b="1" dirty="0" smtClean="0"/>
              <a:t>ผลกระทบต่อร่างกายจากการนอนหลับไม่พอ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000240"/>
            <a:ext cx="7286676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/>
              <a:t>	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ระบบหัวใจหลอดเลือด</a:t>
            </a:r>
          </a:p>
          <a:p>
            <a:pPr>
              <a:buNone/>
            </a:pP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1.อัตราการเต้นของหัวใจเร็ว</a:t>
            </a:r>
          </a:p>
          <a:p>
            <a:pPr>
              <a:buNone/>
            </a:pP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2.ความดันโลหิตสูง</a:t>
            </a:r>
          </a:p>
          <a:p>
            <a:pPr>
              <a:buNone/>
            </a:pP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3.เพิ่มโอกาสเสี่ยงต่อภาวะหัวใจวาย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ผลกระทบต่อร่างกายจากการนอนหลับไม่พอ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266" y="1357298"/>
            <a:ext cx="704375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800" dirty="0" smtClean="0"/>
              <a:t>	   		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ระบบกล้ามเนื้อ</a:t>
            </a:r>
          </a:p>
          <a:p>
            <a:pPr lvl="1"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1.กล้ามเนื้อตอบสนองต่อคำสั่งช้า</a:t>
            </a:r>
          </a:p>
          <a:p>
            <a:pPr lvl="1"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ทำให้เคลื่อนไหวได้ช้าลง</a:t>
            </a:r>
          </a:p>
          <a:p>
            <a:pPr lvl="1"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2.มือสั่น</a:t>
            </a:r>
          </a:p>
          <a:p>
            <a:pPr lvl="1"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3.ปวดกล้ามเนื้อ</a:t>
            </a:r>
          </a:p>
          <a:p>
            <a:pPr lvl="1"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4.เคลื่อนไหวไม่ได้แม่นยำดั่งใจ</a:t>
            </a:r>
            <a:endParaRPr lang="en-US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ผลของการอดนอนหรือนอนหลับไม่เพียงพอ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42" y="1500174"/>
            <a:ext cx="8286776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4000" b="1" dirty="0" smtClean="0"/>
              <a:t>		</a:t>
            </a: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1.สมองส่วนความทรงจำทำงานลดลง</a:t>
            </a:r>
          </a:p>
          <a:p>
            <a:pPr>
              <a:buNone/>
            </a:pP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		2.ลดการหลั่งฮอร์โมน</a:t>
            </a:r>
            <a:r>
              <a:rPr lang="en-US" sz="5200" b="1" dirty="0" smtClean="0">
                <a:latin typeface="Angsana New" pitchFamily="18" charset="-34"/>
                <a:cs typeface="Angsana New" pitchFamily="18" charset="-34"/>
              </a:rPr>
              <a:t>Growth Hormone</a:t>
            </a:r>
            <a:endParaRPr lang="th-TH" sz="5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5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5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	   ที่ทำหน้าเสริมสร้าง ซ่อมแซมส่วนสึกหรอ </a:t>
            </a:r>
          </a:p>
          <a:p>
            <a:pPr>
              <a:buNone/>
            </a:pPr>
            <a:r>
              <a:rPr lang="th-TH" sz="5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	   ทำให้ร่างกายเสื่อมเร็ว</a:t>
            </a:r>
          </a:p>
          <a:p>
            <a:pPr>
              <a:buNone/>
            </a:pP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		3.การหลั่งสารเมลาโทนินลดลง ทำให้ผิวหนัง</a:t>
            </a:r>
          </a:p>
          <a:p>
            <a:pPr>
              <a:buNone/>
            </a:pPr>
            <a:r>
              <a:rPr lang="th-TH" sz="52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	   อักเสบหรือเกิดภูมิแพ้ได้ง่าย</a:t>
            </a:r>
          </a:p>
          <a:p>
            <a:pPr>
              <a:buNone/>
            </a:pP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		4.อารมณ์ตึงเครียดโดยไม่มีเหตุผล</a:t>
            </a:r>
            <a:endParaRPr lang="en-US" sz="52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5992"/>
            <a:ext cx="4374443" cy="3276610"/>
          </a:xfrm>
        </p:spPr>
      </p:pic>
      <p:pic>
        <p:nvPicPr>
          <p:cNvPr id="5" name="รูปภาพ 4" descr="1670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714356"/>
            <a:ext cx="4212829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914" y="2714620"/>
            <a:ext cx="4195358" cy="3643338"/>
          </a:xfrm>
        </p:spPr>
      </p:pic>
      <p:pic>
        <p:nvPicPr>
          <p:cNvPr id="5" name="รูปภาพ 4" descr="16708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28604"/>
            <a:ext cx="3643326" cy="3643326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/>
          </a:bodyPr>
          <a:lstStyle/>
          <a:p>
            <a:r>
              <a:rPr lang="th-TH" sz="5400" b="1" dirty="0" smtClean="0"/>
              <a:t>ระยะของการหลับ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71540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dirty="0" smtClean="0"/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แบ่งเป็น 2 ระยะใหญ่ๆ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1 ระยะแรก เรียกว่าหลับเงียบลูกตาไม่เคลื่อนไหว</a:t>
            </a:r>
          </a:p>
          <a:p>
            <a:pPr>
              <a:buNone/>
            </a:pPr>
            <a:r>
              <a:rPr lang="th-TH" sz="4800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แบ่งเป็นหลับตื้น หลับกลาง หลับลึก</a:t>
            </a:r>
          </a:p>
          <a:p>
            <a:pPr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	2.ระยะหลับฝัน มีการเคลื่อนไหวของลูกตา</a:t>
            </a:r>
          </a:p>
          <a:p>
            <a:endParaRPr lang="th-TH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357166"/>
            <a:ext cx="6715172" cy="5929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ในแต่ละคืน คนเรามีการนอนหลับเฉลี่ยดังนี้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หลับตื้น 2-5 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%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หลับกลาง 45-55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 %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หลับลึก 5-20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 %</a:t>
            </a:r>
            <a:endParaRPr lang="th-TH" sz="44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หลับฝัน 20-25</a:t>
            </a: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 %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ในช่วงครึ่งแรกเป็นหลับเงียบ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 		ครึ่งหลังเป็นหลับฝัน </a:t>
            </a:r>
          </a:p>
          <a:p>
            <a:pPr>
              <a:buNone/>
            </a:pPr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		เรามันฝันตอนใกล้ตื่นนอน</a:t>
            </a:r>
            <a:endParaRPr lang="en-US" sz="4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th-TH" sz="6000" b="1" dirty="0" smtClean="0"/>
              <a:t>สุขอนามัยในการนอน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285992"/>
            <a:ext cx="5686436" cy="2400304"/>
          </a:xfrm>
        </p:spPr>
        <p:txBody>
          <a:bodyPr>
            <a:normAutofit fontScale="92500"/>
          </a:bodyPr>
          <a:lstStyle/>
          <a:p>
            <a:pPr marL="1143000" indent="-1143000">
              <a:buNone/>
            </a:pPr>
            <a:r>
              <a:rPr lang="en-US" sz="6000" b="1" dirty="0" smtClean="0">
                <a:cs typeface="+mj-cs"/>
              </a:rPr>
              <a:t>1. </a:t>
            </a:r>
            <a:r>
              <a:rPr lang="th-TH" sz="6000" b="1" dirty="0" smtClean="0">
                <a:cs typeface="+mj-cs"/>
              </a:rPr>
              <a:t>นิสัยในการนอน</a:t>
            </a:r>
          </a:p>
          <a:p>
            <a:pPr>
              <a:buNone/>
            </a:pPr>
            <a:r>
              <a:rPr lang="en-US" sz="6000" b="1" dirty="0" smtClean="0">
                <a:cs typeface="+mj-cs"/>
              </a:rPr>
              <a:t>2.</a:t>
            </a:r>
            <a:r>
              <a:rPr lang="th-TH" sz="6000" b="1" dirty="0" smtClean="0">
                <a:cs typeface="+mj-cs"/>
              </a:rPr>
              <a:t>  สิ่งแวดล้อมในห้องนอน</a:t>
            </a:r>
            <a:endParaRPr lang="en-US" sz="60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167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743" y="285728"/>
            <a:ext cx="8581248" cy="6345520"/>
          </a:xfr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670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35" y="1000108"/>
            <a:ext cx="8001056" cy="4000528"/>
          </a:xfr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1671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656766" cy="64427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398" y="1214422"/>
            <a:ext cx="65436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6000" b="1" smtClean="0"/>
              <a:t>ควรนอนให้ตรงเวลา</a:t>
            </a:r>
          </a:p>
          <a:p>
            <a:pPr>
              <a:buNone/>
            </a:pPr>
            <a:r>
              <a:rPr lang="th-TH" sz="6000" b="1" smtClean="0"/>
              <a:t>จัดตารางกิจกรรมสังคม</a:t>
            </a:r>
          </a:p>
          <a:p>
            <a:pPr>
              <a:buNone/>
            </a:pPr>
            <a:r>
              <a:rPr lang="th-TH" sz="6000" b="1" smtClean="0"/>
              <a:t>จัดเวลาการออกกำลังกาย</a:t>
            </a:r>
          </a:p>
          <a:p>
            <a:pPr>
              <a:buNone/>
            </a:pPr>
            <a:r>
              <a:rPr lang="th-TH" sz="6000" b="1" smtClean="0"/>
              <a:t>ให้ถูกต้อง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8" y="500042"/>
            <a:ext cx="6615130" cy="56261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400" b="1" dirty="0" smtClean="0">
                <a:cs typeface="+mj-cs"/>
              </a:rPr>
              <a:t>อาการนอนไม่หลับ มักเกิดในวัยกลางคน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 	และวัยสูงอายุ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มักจะเริ่มนอนหลับเวลา </a:t>
            </a:r>
            <a:r>
              <a:rPr lang="en-US" sz="4400" b="1" dirty="0" smtClean="0">
                <a:cs typeface="+mj-cs"/>
              </a:rPr>
              <a:t>6</a:t>
            </a:r>
            <a:r>
              <a:rPr lang="th-TH" sz="4400" b="1" dirty="0" smtClean="0">
                <a:cs typeface="+mj-cs"/>
              </a:rPr>
              <a:t>โมงเย็น</a:t>
            </a:r>
            <a:r>
              <a:rPr lang="en-US" sz="4400" b="1" dirty="0" smtClean="0">
                <a:cs typeface="+mj-cs"/>
              </a:rPr>
              <a:t>-3 </a:t>
            </a:r>
            <a:r>
              <a:rPr lang="th-TH" sz="4400" b="1" dirty="0" smtClean="0">
                <a:cs typeface="+mj-cs"/>
              </a:rPr>
              <a:t>ทุ่ม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 	แล้วไปตื่นตอนตี </a:t>
            </a:r>
            <a:r>
              <a:rPr lang="en-US" sz="4400" b="1" dirty="0" smtClean="0">
                <a:cs typeface="+mj-cs"/>
              </a:rPr>
              <a:t>2-</a:t>
            </a:r>
            <a:r>
              <a:rPr lang="th-TH" sz="4400" b="1" dirty="0" smtClean="0">
                <a:cs typeface="+mj-cs"/>
              </a:rPr>
              <a:t>ตี </a:t>
            </a:r>
            <a:r>
              <a:rPr lang="en-US" sz="4400" b="1" dirty="0" smtClean="0">
                <a:cs typeface="+mj-cs"/>
              </a:rPr>
              <a:t>5 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แม้ว่าบางคืนไปงานสังคมกลับมาดึก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 	ก็ยังตื่นเช้ากว่าที่ต้องการ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นานวันเข้าก็กลายโรคนอนไม่หลับ</a:t>
            </a:r>
            <a:endParaRPr lang="en-US" sz="4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4" y="1600201"/>
            <a:ext cx="7400948" cy="3186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b="1" dirty="0" smtClean="0">
                <a:cs typeface="+mj-cs"/>
              </a:rPr>
              <a:t>	การรักษา ให้ผู้ป่วยได้รับแสงสว่างมากกว่าเดิม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	ในช่วงเวลา</a:t>
            </a:r>
            <a:r>
              <a:rPr lang="en-US" sz="4400" b="1" dirty="0" smtClean="0">
                <a:cs typeface="+mj-cs"/>
              </a:rPr>
              <a:t>4-6 </a:t>
            </a:r>
            <a:r>
              <a:rPr lang="th-TH" sz="4400" b="1" dirty="0" smtClean="0">
                <a:cs typeface="+mj-cs"/>
              </a:rPr>
              <a:t>โมงเย็น</a:t>
            </a:r>
          </a:p>
          <a:p>
            <a:pPr>
              <a:buNone/>
            </a:pPr>
            <a:r>
              <a:rPr lang="th-TH" sz="4400" b="1" dirty="0" smtClean="0">
                <a:cs typeface="+mj-cs"/>
              </a:rPr>
              <a:t>	ให้เพิ่มการเคลื่อนไหวในช่วงเย็นมากขึ้น</a:t>
            </a:r>
            <a:endParaRPr lang="en-US" sz="4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7300" b="1" dirty="0" smtClean="0"/>
              <a:t/>
            </a:r>
            <a:br>
              <a:rPr lang="th-TH" sz="7300" b="1" dirty="0" smtClean="0"/>
            </a:br>
            <a:r>
              <a:rPr lang="th-TH" sz="7300" b="1" dirty="0" smtClean="0"/>
              <a:t>สุขนิสัยในการนอน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400" dirty="0" smtClean="0"/>
              <a:t>		</a:t>
            </a: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1 .ระยะเวลาการนอนที่เหมาะสมกับวัย </a:t>
            </a:r>
          </a:p>
          <a:p>
            <a:pPr>
              <a:buNone/>
            </a:pPr>
            <a:r>
              <a:rPr lang="th-TH" sz="5400" b="1" dirty="0" smtClean="0">
                <a:latin typeface="Angsana New" pitchFamily="18" charset="-34"/>
                <a:cs typeface="Angsana New" pitchFamily="18" charset="-34"/>
              </a:rPr>
              <a:t>	    	  	 เข้านอนและตื่นนอนให้ตรงเวลา		ทุกวัน ทั้งวันหยุดและวันทำงาน</a:t>
            </a:r>
            <a:endParaRPr lang="en-US" sz="5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347</Words>
  <Application>Microsoft Office PowerPoint</Application>
  <PresentationFormat>On-screen Show (4:3)</PresentationFormat>
  <Paragraphs>201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การนอนหลับที่ไม่มีประสิทธิภาพ</vt:lpstr>
      <vt:lpstr>ท่านอนที่เหมาะสม</vt:lpstr>
      <vt:lpstr>PowerPoint Presentation</vt:lpstr>
      <vt:lpstr>PowerPoint Presentation</vt:lpstr>
      <vt:lpstr>สุขอนามัยในการนอน</vt:lpstr>
      <vt:lpstr>PowerPoint Presentation</vt:lpstr>
      <vt:lpstr>PowerPoint Presentation</vt:lpstr>
      <vt:lpstr>PowerPoint Presentation</vt:lpstr>
      <vt:lpstr> สุขนิสัยในการนอน </vt:lpstr>
      <vt:lpstr>PowerPoint Presentation</vt:lpstr>
      <vt:lpstr> </vt:lpstr>
      <vt:lpstr>6.ทำจิตใจให้สบาย ผ่อนคลาย  จะทำให้หลับง่าย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Jet Lag</vt:lpstr>
      <vt:lpstr>การนอนไม่อิ่มจากการโดยสารเครื่องบินข้ามประเทศ (Jet Lag)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ภาวะนอนกรน และหยุดหายใจขณะหลับ </vt:lpstr>
      <vt:lpstr>PowerPoint Presentation</vt:lpstr>
      <vt:lpstr>นอนกรน และหยุดหายใจขณะหลับ </vt:lpstr>
      <vt:lpstr>PowerPoint Presentation</vt:lpstr>
      <vt:lpstr>ผลกระทบต่อร่างกายจากการนอนหลับไม่พอ</vt:lpstr>
      <vt:lpstr>PowerPoint Presentation</vt:lpstr>
      <vt:lpstr>ผลกระทบต่อร่างกายจากการนอนหลับไม่พอ</vt:lpstr>
      <vt:lpstr>ผลกระทบต่อร่างกายจากการนอนหลับไม่พอ</vt:lpstr>
      <vt:lpstr>ผลของการอดนอนหรือนอนหลับไม่เพียงพอ</vt:lpstr>
      <vt:lpstr>PowerPoint Presentation</vt:lpstr>
      <vt:lpstr>PowerPoint Presentation</vt:lpstr>
      <vt:lpstr>ระยะของการหลับ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การนอนหลับที่ไม่มีประสิทธิภาพ</dc:title>
  <dc:creator>Sala Thai Cambie</dc:creator>
  <cp:lastModifiedBy>User</cp:lastModifiedBy>
  <cp:revision>76</cp:revision>
  <dcterms:created xsi:type="dcterms:W3CDTF">2016-12-09T03:28:44Z</dcterms:created>
  <dcterms:modified xsi:type="dcterms:W3CDTF">2016-12-12T22:55:25Z</dcterms:modified>
</cp:coreProperties>
</file>