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notesMasterIdLst>
    <p:notesMasterId r:id="rId21"/>
  </p:notesMasterIdLst>
  <p:handoutMasterIdLst>
    <p:handoutMasterId r:id="rId22"/>
  </p:handoutMasterIdLst>
  <p:sldIdLst>
    <p:sldId id="274" r:id="rId2"/>
    <p:sldId id="305" r:id="rId3"/>
    <p:sldId id="317" r:id="rId4"/>
    <p:sldId id="318" r:id="rId5"/>
    <p:sldId id="322" r:id="rId6"/>
    <p:sldId id="314" r:id="rId7"/>
    <p:sldId id="300" r:id="rId8"/>
    <p:sldId id="304" r:id="rId9"/>
    <p:sldId id="308" r:id="rId10"/>
    <p:sldId id="309" r:id="rId11"/>
    <p:sldId id="319" r:id="rId12"/>
    <p:sldId id="310" r:id="rId13"/>
    <p:sldId id="320" r:id="rId14"/>
    <p:sldId id="321" r:id="rId15"/>
    <p:sldId id="312" r:id="rId16"/>
    <p:sldId id="313" r:id="rId17"/>
    <p:sldId id="323" r:id="rId18"/>
    <p:sldId id="324" r:id="rId19"/>
    <p:sldId id="275" r:id="rId20"/>
  </p:sldIdLst>
  <p:sldSz cx="9144000" cy="6858000" type="screen4x3"/>
  <p:notesSz cx="6669088" cy="9926638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Franklin Gothic Book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2FEB"/>
    <a:srgbClr val="FFFFCC"/>
    <a:srgbClr val="FABA86"/>
    <a:srgbClr val="FF99CC"/>
    <a:srgbClr val="FFFF66"/>
    <a:srgbClr val="FFCC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9620" autoAdjust="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74D1D-7F4C-4159-9AA7-EBF259B76777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5995FBA-F999-4472-A027-648366D72B05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1</a:t>
          </a:r>
          <a:r>
            <a:rPr lang="en-US" sz="2400" b="1" dirty="0" smtClean="0">
              <a:solidFill>
                <a:schemeClr val="tx1"/>
              </a:solidFill>
            </a:rPr>
            <a:t>: </a:t>
          </a:r>
          <a:r>
            <a:rPr lang="th-TH" sz="2000" b="1" dirty="0" smtClean="0">
              <a:solidFill>
                <a:schemeClr val="tx1"/>
              </a:solidFill>
            </a:rPr>
            <a:t>ชุมชน</a:t>
          </a:r>
          <a:br>
            <a:rPr lang="th-TH" sz="2000" b="1" dirty="0" smtClean="0">
              <a:solidFill>
                <a:schemeClr val="tx1"/>
              </a:solidFill>
            </a:rPr>
          </a:br>
          <a:r>
            <a:rPr lang="th-TH" sz="2000" b="1" dirty="0" smtClean="0">
              <a:solidFill>
                <a:schemeClr val="tx1"/>
              </a:solidFill>
            </a:rPr>
            <a:t>มีความพร้อม</a:t>
          </a:r>
          <a:endParaRPr lang="en-GB" sz="2000" b="1" dirty="0">
            <a:solidFill>
              <a:schemeClr val="tx1"/>
            </a:solidFill>
          </a:endParaRPr>
        </a:p>
      </dgm:t>
    </dgm:pt>
    <dgm:pt modelId="{AFCB5BD0-3D45-4D20-821B-B6E2D6340D7F}" type="parTrans" cxnId="{B9045DFA-2755-49A3-BA1E-C1B4CCE43363}">
      <dgm:prSet/>
      <dgm:spPr/>
      <dgm:t>
        <a:bodyPr/>
        <a:lstStyle/>
        <a:p>
          <a:endParaRPr lang="en-GB"/>
        </a:p>
      </dgm:t>
    </dgm:pt>
    <dgm:pt modelId="{DC3751C1-FDB5-47BA-A375-778B22F1855F}" type="sibTrans" cxnId="{B9045DFA-2755-49A3-BA1E-C1B4CCE43363}">
      <dgm:prSet/>
      <dgm:spPr>
        <a:solidFill>
          <a:srgbClr val="7030A0"/>
        </a:solidFill>
      </dgm:spPr>
      <dgm:t>
        <a:bodyPr/>
        <a:lstStyle/>
        <a:p>
          <a:endParaRPr lang="en-GB"/>
        </a:p>
      </dgm:t>
    </dgm:pt>
    <dgm:pt modelId="{681582E8-C0A8-404D-9E42-C003A58726FF}">
      <dgm:prSet phldrT="[Text]" custT="1"/>
      <dgm:spPr/>
      <dgm:t>
        <a:bodyPr/>
        <a:lstStyle/>
        <a:p>
          <a:pPr marL="0" indent="0"/>
          <a:r>
            <a:rPr lang="th-TH" sz="1600" dirty="0" smtClean="0">
              <a:latin typeface="Angsana New" pitchFamily="18" charset="-34"/>
              <a:cs typeface="Angsana New" pitchFamily="18" charset="-34"/>
            </a:rPr>
            <a:t>  </a:t>
          </a:r>
          <a:r>
            <a:rPr lang="th-TH" sz="1700" dirty="0" smtClean="0">
              <a:latin typeface="Angsana New" pitchFamily="18" charset="-34"/>
              <a:cs typeface="Angsana New" pitchFamily="18" charset="-34"/>
            </a:rPr>
            <a:t>พัฒนาความพร้อมชุมชน  ด้วยกระบวนการพัฒนาสาธารณสุข</a:t>
          </a:r>
          <a:br>
            <a:rPr lang="th-TH" sz="1700" dirty="0" smtClean="0">
              <a:latin typeface="Angsana New" pitchFamily="18" charset="-34"/>
              <a:cs typeface="Angsana New" pitchFamily="18" charset="-34"/>
            </a:rPr>
          </a:br>
          <a:r>
            <a:rPr lang="th-TH" sz="1700" dirty="0" smtClean="0">
              <a:latin typeface="Angsana New" pitchFamily="18" charset="-34"/>
              <a:cs typeface="Angsana New" pitchFamily="18" charset="-34"/>
            </a:rPr>
            <a:t>มูลฐาน</a:t>
          </a:r>
          <a:r>
            <a:rPr lang="en-US" sz="1700" dirty="0" smtClean="0">
              <a:latin typeface="Angsana New" pitchFamily="18" charset="-34"/>
              <a:cs typeface="Angsana New" pitchFamily="18" charset="-34"/>
            </a:rPr>
            <a:t>  (3</a:t>
          </a:r>
          <a:r>
            <a:rPr lang="th-TH" sz="1700" dirty="0" smtClean="0">
              <a:latin typeface="Angsana New" pitchFamily="18" charset="-34"/>
              <a:cs typeface="Angsana New" pitchFamily="18" charset="-34"/>
            </a:rPr>
            <a:t>ก </a:t>
          </a:r>
          <a:r>
            <a:rPr lang="en-US" sz="1700" dirty="0" smtClean="0">
              <a:latin typeface="Angsana New" pitchFamily="18" charset="-34"/>
              <a:cs typeface="Angsana New" pitchFamily="18" charset="-34"/>
            </a:rPr>
            <a:t>1</a:t>
          </a:r>
          <a:r>
            <a:rPr lang="th-TH" sz="1700" dirty="0" smtClean="0">
              <a:latin typeface="Angsana New" pitchFamily="18" charset="-34"/>
              <a:cs typeface="Angsana New" pitchFamily="18" charset="-34"/>
            </a:rPr>
            <a:t>ข </a:t>
          </a:r>
          <a:r>
            <a:rPr lang="en-US" sz="1700" dirty="0" smtClean="0">
              <a:latin typeface="Angsana New" pitchFamily="18" charset="-34"/>
              <a:cs typeface="Angsana New" pitchFamily="18" charset="-34"/>
            </a:rPr>
            <a:t>3</a:t>
          </a:r>
          <a:r>
            <a:rPr lang="th-TH" sz="1700" dirty="0" smtClean="0">
              <a:latin typeface="Angsana New" pitchFamily="18" charset="-34"/>
              <a:cs typeface="Angsana New" pitchFamily="18" charset="-34"/>
            </a:rPr>
            <a:t>ส)   (7 ข้อ)</a:t>
          </a:r>
          <a:endParaRPr lang="en-GB" sz="1700" b="1" u="sng" dirty="0">
            <a:latin typeface="Angsana New" pitchFamily="18" charset="-34"/>
            <a:cs typeface="Angsana New" pitchFamily="18" charset="-34"/>
          </a:endParaRPr>
        </a:p>
      </dgm:t>
    </dgm:pt>
    <dgm:pt modelId="{13C476B6-1167-4C86-A5F0-F3300D4C6722}" type="parTrans" cxnId="{B1A0087A-04E3-4C86-A4C0-A93126CB3565}">
      <dgm:prSet/>
      <dgm:spPr/>
      <dgm:t>
        <a:bodyPr/>
        <a:lstStyle/>
        <a:p>
          <a:endParaRPr lang="en-GB"/>
        </a:p>
      </dgm:t>
    </dgm:pt>
    <dgm:pt modelId="{744AA713-94EE-4240-8247-AEB0A914B7BA}" type="sibTrans" cxnId="{B1A0087A-04E3-4C86-A4C0-A93126CB3565}">
      <dgm:prSet/>
      <dgm:spPr/>
      <dgm:t>
        <a:bodyPr/>
        <a:lstStyle/>
        <a:p>
          <a:endParaRPr lang="en-GB"/>
        </a:p>
      </dgm:t>
    </dgm:pt>
    <dgm:pt modelId="{F4F3707C-EEAF-455D-B79E-F6E14C4D18BD}">
      <dgm:prSet phldrT="[Text]" custT="1"/>
      <dgm:spPr>
        <a:solidFill>
          <a:srgbClr val="00B0F0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2:</a:t>
          </a:r>
          <a:r>
            <a:rPr lang="en-US" sz="2000" b="1" dirty="0" smtClean="0">
              <a:solidFill>
                <a:schemeClr val="tx1"/>
              </a:solidFill>
            </a:rPr>
            <a:t> </a:t>
          </a:r>
          <a:r>
            <a:rPr lang="th-TH" sz="2000" b="1" dirty="0" smtClean="0">
              <a:solidFill>
                <a:schemeClr val="tx1"/>
              </a:solidFill>
            </a:rPr>
            <a:t>ชุมชน</a:t>
          </a:r>
          <a:br>
            <a:rPr lang="th-TH" sz="2000" b="1" dirty="0" smtClean="0">
              <a:solidFill>
                <a:schemeClr val="tx1"/>
              </a:solidFill>
            </a:rPr>
          </a:br>
          <a:r>
            <a:rPr lang="th-TH" sz="2000" b="1" dirty="0" smtClean="0">
              <a:solidFill>
                <a:schemeClr val="tx1"/>
              </a:solidFill>
            </a:rPr>
            <a:t>มีศักยภาพ</a:t>
          </a:r>
          <a:endParaRPr lang="en-GB" sz="2000" b="1" dirty="0">
            <a:solidFill>
              <a:schemeClr val="tx1"/>
            </a:solidFill>
          </a:endParaRPr>
        </a:p>
      </dgm:t>
    </dgm:pt>
    <dgm:pt modelId="{DBB536D0-F30C-4C30-A9B8-6E06D5A1AE71}" type="parTrans" cxnId="{A2161781-E1CA-416B-886E-ADC90B74F19B}">
      <dgm:prSet/>
      <dgm:spPr/>
      <dgm:t>
        <a:bodyPr/>
        <a:lstStyle/>
        <a:p>
          <a:endParaRPr lang="en-GB"/>
        </a:p>
      </dgm:t>
    </dgm:pt>
    <dgm:pt modelId="{FE5123E5-9BE6-434B-8AA2-1D240952E8CC}" type="sibTrans" cxnId="{A2161781-E1CA-416B-886E-ADC90B74F19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3B752103-DF64-4124-9A16-7D4818869445}">
      <dgm:prSet phldrT="[Text]" custT="1"/>
      <dgm:spPr>
        <a:solidFill>
          <a:srgbClr val="F92FEB"/>
        </a:solidFill>
      </dgm:spPr>
      <dgm:t>
        <a:bodyPr/>
        <a:lstStyle/>
        <a:p>
          <a:r>
            <a:rPr lang="en-US" sz="24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3: </a:t>
          </a:r>
          <a:r>
            <a:rPr lang="th-TH" sz="2000" b="1" dirty="0" smtClean="0">
              <a:solidFill>
                <a:schemeClr val="tx1"/>
              </a:solidFill>
            </a:rPr>
            <a:t>ชุมชน</a:t>
          </a:r>
          <a:br>
            <a:rPr lang="th-TH" sz="2000" b="1" dirty="0" smtClean="0">
              <a:solidFill>
                <a:schemeClr val="tx1"/>
              </a:solidFill>
            </a:rPr>
          </a:br>
          <a:r>
            <a:rPr lang="th-TH" sz="2000" b="1" dirty="0" smtClean="0">
              <a:solidFill>
                <a:schemeClr val="tx1"/>
              </a:solidFill>
            </a:rPr>
            <a:t>มีความเข้มแข็งยั่งยืน</a:t>
          </a:r>
          <a:endParaRPr lang="en-GB" sz="2000" b="1" dirty="0">
            <a:solidFill>
              <a:schemeClr val="tx1"/>
            </a:solidFill>
          </a:endParaRPr>
        </a:p>
      </dgm:t>
    </dgm:pt>
    <dgm:pt modelId="{219CCF5F-25F6-4E20-9541-B050C4E8CB65}" type="parTrans" cxnId="{BD6524E2-271B-4CAF-91DF-5C3F2F51C2F8}">
      <dgm:prSet/>
      <dgm:spPr/>
      <dgm:t>
        <a:bodyPr/>
        <a:lstStyle/>
        <a:p>
          <a:endParaRPr lang="en-GB"/>
        </a:p>
      </dgm:t>
    </dgm:pt>
    <dgm:pt modelId="{EADB8784-3F3B-4E1A-8DD7-FFCE092A77AD}" type="sibTrans" cxnId="{BD6524E2-271B-4CAF-91DF-5C3F2F51C2F8}">
      <dgm:prSet/>
      <dgm:spPr/>
      <dgm:t>
        <a:bodyPr/>
        <a:lstStyle/>
        <a:p>
          <a:endParaRPr lang="en-GB"/>
        </a:p>
      </dgm:t>
    </dgm:pt>
    <dgm:pt modelId="{6B6F91D9-8D02-46CB-A585-BFDA5D5578DE}">
      <dgm:prSet phldrT="[Text]" custT="1"/>
      <dgm:spPr/>
      <dgm:t>
        <a:bodyPr/>
        <a:lstStyle/>
        <a:p>
          <a:r>
            <a:rPr lang="th-TH" sz="2000" dirty="0" smtClean="0">
              <a:cs typeface="+mj-cs"/>
            </a:rPr>
            <a:t>พัฒนาความพร้อมชุมชน (7 ข้อ) </a:t>
          </a:r>
          <a:endParaRPr lang="en-GB" sz="2000" dirty="0">
            <a:cs typeface="+mj-cs"/>
          </a:endParaRPr>
        </a:p>
      </dgm:t>
    </dgm:pt>
    <dgm:pt modelId="{DF3E7083-AAC5-4426-AD3A-F621B42D329B}" type="parTrans" cxnId="{C1490018-B9B1-4CA7-8BB2-3DC28D80DE1E}">
      <dgm:prSet/>
      <dgm:spPr/>
      <dgm:t>
        <a:bodyPr/>
        <a:lstStyle/>
        <a:p>
          <a:endParaRPr lang="en-GB"/>
        </a:p>
      </dgm:t>
    </dgm:pt>
    <dgm:pt modelId="{6F33D387-356E-459A-A304-E92B8A5409DA}" type="sibTrans" cxnId="{C1490018-B9B1-4CA7-8BB2-3DC28D80DE1E}">
      <dgm:prSet/>
      <dgm:spPr/>
      <dgm:t>
        <a:bodyPr/>
        <a:lstStyle/>
        <a:p>
          <a:endParaRPr lang="en-GB"/>
        </a:p>
      </dgm:t>
    </dgm:pt>
    <dgm:pt modelId="{EF35C53F-B099-44AE-BC79-3F41A1891168}">
      <dgm:prSet phldrT="[Text]" custT="1"/>
      <dgm:spPr/>
      <dgm:t>
        <a:bodyPr/>
        <a:lstStyle/>
        <a:p>
          <a:r>
            <a:rPr lang="th-TH" sz="2000" dirty="0" smtClean="0">
              <a:latin typeface="Angsana New" pitchFamily="18" charset="-34"/>
              <a:cs typeface="Angsana New" pitchFamily="18" charset="-34"/>
            </a:rPr>
            <a:t>พัฒนาความพร้อมชุมชน (</a:t>
          </a:r>
          <a:r>
            <a:rPr lang="en-US" sz="2000" dirty="0" smtClean="0">
              <a:latin typeface="Angsana New" pitchFamily="18" charset="-34"/>
              <a:cs typeface="Angsana New" pitchFamily="18" charset="-34"/>
            </a:rPr>
            <a:t>7</a:t>
          </a:r>
          <a:r>
            <a:rPr lang="th-TH" sz="2000" dirty="0" smtClean="0">
              <a:latin typeface="Angsana New" pitchFamily="18" charset="-34"/>
              <a:cs typeface="Angsana New" pitchFamily="18" charset="-34"/>
            </a:rPr>
            <a:t> ข้อ) </a:t>
          </a:r>
          <a:endParaRPr lang="en-GB" sz="2000" dirty="0">
            <a:latin typeface="Angsana New" pitchFamily="18" charset="-34"/>
            <a:cs typeface="Angsana New" pitchFamily="18" charset="-34"/>
          </a:endParaRPr>
        </a:p>
      </dgm:t>
    </dgm:pt>
    <dgm:pt modelId="{83B422C3-F97C-4124-80B2-27C56B5BB05D}" type="parTrans" cxnId="{652EF152-3C6A-48CF-A536-666C22E948CC}">
      <dgm:prSet/>
      <dgm:spPr/>
      <dgm:t>
        <a:bodyPr/>
        <a:lstStyle/>
        <a:p>
          <a:endParaRPr lang="th-TH"/>
        </a:p>
      </dgm:t>
    </dgm:pt>
    <dgm:pt modelId="{28646D8B-453F-408F-88A5-E4315324DD9E}" type="sibTrans" cxnId="{652EF152-3C6A-48CF-A536-666C22E948CC}">
      <dgm:prSet/>
      <dgm:spPr/>
      <dgm:t>
        <a:bodyPr/>
        <a:lstStyle/>
        <a:p>
          <a:endParaRPr lang="th-TH"/>
        </a:p>
      </dgm:t>
    </dgm:pt>
    <dgm:pt modelId="{B0D4716B-E22D-45CE-8FB2-033FAA11236A}">
      <dgm:prSet custT="1"/>
      <dgm:spPr/>
      <dgm:t>
        <a:bodyPr/>
        <a:lstStyle/>
        <a:p>
          <a:r>
            <a:rPr lang="th-TH" sz="2000" dirty="0" smtClean="0">
              <a:cs typeface="+mj-cs"/>
            </a:rPr>
            <a:t>พัฒนาชุมขนมีศักยภาพ  (</a:t>
          </a:r>
          <a:r>
            <a:rPr lang="en-US" sz="20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3</a:t>
          </a:r>
          <a:r>
            <a:rPr lang="en-GB" sz="2000" dirty="0" smtClean="0">
              <a:cs typeface="+mj-cs"/>
            </a:rPr>
            <a:t> </a:t>
          </a:r>
          <a:r>
            <a:rPr lang="th-TH" sz="2000" dirty="0" smtClean="0">
              <a:cs typeface="+mj-cs"/>
            </a:rPr>
            <a:t>ข้อ)</a:t>
          </a:r>
          <a:endParaRPr lang="en-GB" sz="2000" dirty="0">
            <a:cs typeface="+mj-cs"/>
          </a:endParaRPr>
        </a:p>
      </dgm:t>
    </dgm:pt>
    <dgm:pt modelId="{2C66D6BD-B935-445A-84AE-9ECF03041BA4}" type="parTrans" cxnId="{969268A8-5EC1-4DE9-AB80-82B6C574C62A}">
      <dgm:prSet/>
      <dgm:spPr/>
      <dgm:t>
        <a:bodyPr/>
        <a:lstStyle/>
        <a:p>
          <a:endParaRPr lang="th-TH"/>
        </a:p>
      </dgm:t>
    </dgm:pt>
    <dgm:pt modelId="{D53B3BE4-60FA-4A9D-9A5E-527C579A7D7E}" type="sibTrans" cxnId="{969268A8-5EC1-4DE9-AB80-82B6C574C62A}">
      <dgm:prSet/>
      <dgm:spPr/>
      <dgm:t>
        <a:bodyPr/>
        <a:lstStyle/>
        <a:p>
          <a:endParaRPr lang="th-TH"/>
        </a:p>
      </dgm:t>
    </dgm:pt>
    <dgm:pt modelId="{AFD09543-F578-4F05-AD1A-28D92B639566}">
      <dgm:prSet custT="1"/>
      <dgm:spPr/>
      <dgm:t>
        <a:bodyPr/>
        <a:lstStyle/>
        <a:p>
          <a:r>
            <a:rPr lang="th-TH" sz="2000" b="1" dirty="0" smtClean="0">
              <a:solidFill>
                <a:srgbClr val="00B050"/>
              </a:solidFill>
              <a:cs typeface="+mj-cs"/>
            </a:rPr>
            <a:t>พัฒนาชุมชนเข้มแข็งยั่งยืน (</a:t>
          </a:r>
          <a:r>
            <a:rPr lang="en-US" sz="2000" b="1" dirty="0" smtClean="0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1</a:t>
          </a:r>
          <a:r>
            <a:rPr lang="th-TH" sz="2000" b="1" dirty="0" smtClean="0">
              <a:solidFill>
                <a:srgbClr val="00B050"/>
              </a:solidFill>
              <a:cs typeface="+mj-cs"/>
            </a:rPr>
            <a:t> ข้อ</a:t>
          </a:r>
          <a:r>
            <a:rPr lang="th-TH" sz="2000" b="1" dirty="0" smtClean="0">
              <a:solidFill>
                <a:srgbClr val="00B050"/>
              </a:solidFill>
            </a:rPr>
            <a:t>)</a:t>
          </a:r>
          <a:endParaRPr lang="en-GB" sz="2000" b="1" dirty="0">
            <a:solidFill>
              <a:srgbClr val="00B050"/>
            </a:solidFill>
          </a:endParaRPr>
        </a:p>
      </dgm:t>
    </dgm:pt>
    <dgm:pt modelId="{A99F45F9-B793-44A1-9E2B-2D20F4CFD984}" type="parTrans" cxnId="{229F6FCA-5392-4340-A1D7-79A41CA8202E}">
      <dgm:prSet/>
      <dgm:spPr/>
      <dgm:t>
        <a:bodyPr/>
        <a:lstStyle/>
        <a:p>
          <a:endParaRPr lang="th-TH"/>
        </a:p>
      </dgm:t>
    </dgm:pt>
    <dgm:pt modelId="{A1C46735-B726-4DBC-8263-15BF82DFB720}" type="sibTrans" cxnId="{229F6FCA-5392-4340-A1D7-79A41CA8202E}">
      <dgm:prSet/>
      <dgm:spPr/>
      <dgm:t>
        <a:bodyPr/>
        <a:lstStyle/>
        <a:p>
          <a:endParaRPr lang="th-TH"/>
        </a:p>
      </dgm:t>
    </dgm:pt>
    <dgm:pt modelId="{7ACC6A13-F8FA-4575-9FBA-07D89C42D373}">
      <dgm:prSet phldrT="[Text]" custT="1"/>
      <dgm:spPr/>
      <dgm:t>
        <a:bodyPr/>
        <a:lstStyle/>
        <a:p>
          <a:r>
            <a:rPr lang="th-TH" sz="2000" b="1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พัฒนาชุมขนมีศักยภาพ  (</a:t>
          </a:r>
          <a:r>
            <a:rPr lang="en-US" sz="2000" b="1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3</a:t>
          </a:r>
          <a:r>
            <a:rPr lang="en-GB" sz="2000" b="1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 </a:t>
          </a:r>
          <a:r>
            <a:rPr lang="th-TH" sz="2000" b="1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ข้อ)</a:t>
          </a:r>
          <a:endParaRPr lang="en-GB" sz="2000" b="1" dirty="0">
            <a:solidFill>
              <a:srgbClr val="00B050"/>
            </a:solidFill>
            <a:latin typeface="Angsana New" pitchFamily="18" charset="-34"/>
            <a:cs typeface="Angsana New" pitchFamily="18" charset="-34"/>
          </a:endParaRPr>
        </a:p>
      </dgm:t>
    </dgm:pt>
    <dgm:pt modelId="{859A2E25-CC7F-47FF-9BC2-B932F0279540}" type="sibTrans" cxnId="{5CFE341B-28AF-4778-BE23-7AAE9D8A88E0}">
      <dgm:prSet/>
      <dgm:spPr/>
      <dgm:t>
        <a:bodyPr/>
        <a:lstStyle/>
        <a:p>
          <a:endParaRPr lang="en-GB"/>
        </a:p>
      </dgm:t>
    </dgm:pt>
    <dgm:pt modelId="{9D395A44-DA75-41DD-A01C-041452681486}" type="parTrans" cxnId="{5CFE341B-28AF-4778-BE23-7AAE9D8A88E0}">
      <dgm:prSet/>
      <dgm:spPr/>
      <dgm:t>
        <a:bodyPr/>
        <a:lstStyle/>
        <a:p>
          <a:endParaRPr lang="en-GB"/>
        </a:p>
      </dgm:t>
    </dgm:pt>
    <dgm:pt modelId="{5EC89FD5-59C6-414E-A9CE-D8A7F5CD4BEC}" type="pres">
      <dgm:prSet presAssocID="{F7F74D1D-7F4C-4159-9AA7-EBF259B767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044A3E17-D400-4EF6-9492-CF767C8CCBAB}" type="pres">
      <dgm:prSet presAssocID="{F7F74D1D-7F4C-4159-9AA7-EBF259B76777}" presName="tSp" presStyleCnt="0"/>
      <dgm:spPr/>
    </dgm:pt>
    <dgm:pt modelId="{1610F31B-8B57-40AB-8FF0-991E10C805D3}" type="pres">
      <dgm:prSet presAssocID="{F7F74D1D-7F4C-4159-9AA7-EBF259B76777}" presName="bSp" presStyleCnt="0"/>
      <dgm:spPr/>
    </dgm:pt>
    <dgm:pt modelId="{CED6AD45-2D51-4B6E-90A6-365E5BF07BD0}" type="pres">
      <dgm:prSet presAssocID="{F7F74D1D-7F4C-4159-9AA7-EBF259B76777}" presName="process" presStyleCnt="0"/>
      <dgm:spPr/>
    </dgm:pt>
    <dgm:pt modelId="{1F4B255D-9E15-4AF5-8728-77B163CD84C2}" type="pres">
      <dgm:prSet presAssocID="{F5995FBA-F999-4472-A027-648366D72B05}" presName="composite1" presStyleCnt="0"/>
      <dgm:spPr/>
    </dgm:pt>
    <dgm:pt modelId="{21CC97AF-13BD-4D8A-8C4A-D13018C93A20}" type="pres">
      <dgm:prSet presAssocID="{F5995FBA-F999-4472-A027-648366D72B05}" presName="dummyNode1" presStyleLbl="node1" presStyleIdx="0" presStyleCnt="3"/>
      <dgm:spPr/>
    </dgm:pt>
    <dgm:pt modelId="{934DCFB8-D1CA-4830-A9D7-8F6E3EE41E96}" type="pres">
      <dgm:prSet presAssocID="{F5995FBA-F999-4472-A027-648366D72B05}" presName="childNode1" presStyleLbl="bgAcc1" presStyleIdx="0" presStyleCnt="3" custScaleX="135114" custScaleY="74406" custLinFactNeighborX="-4064" custLinFactNeighborY="839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BF09799-B9AA-475A-8E9F-3E2076CD3902}" type="pres">
      <dgm:prSet presAssocID="{F5995FBA-F999-4472-A027-648366D72B0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8699F7-18A9-4B37-AE98-DCCE16D0B10F}" type="pres">
      <dgm:prSet presAssocID="{F5995FBA-F999-4472-A027-648366D72B05}" presName="parentNode1" presStyleLbl="node1" presStyleIdx="0" presStyleCnt="3" custScaleX="116998" custScaleY="90487" custLinFactNeighborX="-165" custLinFactNeighborY="-47421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E8E5DD9-ED55-439A-93DF-E4C9BD551A2D}" type="pres">
      <dgm:prSet presAssocID="{F5995FBA-F999-4472-A027-648366D72B05}" presName="connSite1" presStyleCnt="0"/>
      <dgm:spPr/>
    </dgm:pt>
    <dgm:pt modelId="{AAC59309-A271-44BF-BB2C-FCA559159174}" type="pres">
      <dgm:prSet presAssocID="{DC3751C1-FDB5-47BA-A375-778B22F1855F}" presName="Name9" presStyleLbl="sibTrans2D1" presStyleIdx="0" presStyleCnt="2" custAng="19857233" custLinFactNeighborX="41589" custLinFactNeighborY="11836"/>
      <dgm:spPr/>
      <dgm:t>
        <a:bodyPr/>
        <a:lstStyle/>
        <a:p>
          <a:endParaRPr lang="th-TH"/>
        </a:p>
      </dgm:t>
    </dgm:pt>
    <dgm:pt modelId="{86D1CE69-FDC1-424A-9EAF-CA4834EADA94}" type="pres">
      <dgm:prSet presAssocID="{F4F3707C-EEAF-455D-B79E-F6E14C4D18BD}" presName="composite2" presStyleCnt="0"/>
      <dgm:spPr/>
    </dgm:pt>
    <dgm:pt modelId="{9861B87E-1916-4CC3-A4FA-1F7A99E1CEFF}" type="pres">
      <dgm:prSet presAssocID="{F4F3707C-EEAF-455D-B79E-F6E14C4D18BD}" presName="dummyNode2" presStyleLbl="node1" presStyleIdx="0" presStyleCnt="3"/>
      <dgm:spPr/>
    </dgm:pt>
    <dgm:pt modelId="{5186F280-0493-424D-ADBD-E6C20CBED5F6}" type="pres">
      <dgm:prSet presAssocID="{F4F3707C-EEAF-455D-B79E-F6E14C4D18BD}" presName="childNode2" presStyleLbl="bgAcc1" presStyleIdx="1" presStyleCnt="3" custScaleX="160152" custLinFactNeighborX="-128" custLinFactNeighborY="1196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CB3AD4-DFB6-4415-8B61-7F09341995C9}" type="pres">
      <dgm:prSet presAssocID="{F4F3707C-EEAF-455D-B79E-F6E14C4D18BD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8AD4F2-DC17-4950-9F18-42DA541D69CA}" type="pres">
      <dgm:prSet presAssocID="{F4F3707C-EEAF-455D-B79E-F6E14C4D18BD}" presName="parentNode2" presStyleLbl="node1" presStyleIdx="1" presStyleCnt="3" custScaleX="117186" custLinFactNeighborX="12599" custLinFactNeighborY="6979">
        <dgm:presLayoutVars>
          <dgm:chMax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58432FB-8923-4FCA-A5FE-E9F32174341F}" type="pres">
      <dgm:prSet presAssocID="{F4F3707C-EEAF-455D-B79E-F6E14C4D18BD}" presName="connSite2" presStyleCnt="0"/>
      <dgm:spPr/>
    </dgm:pt>
    <dgm:pt modelId="{93ADB9E5-B237-477A-9A28-890B7128F045}" type="pres">
      <dgm:prSet presAssocID="{FE5123E5-9BE6-434B-8AA2-1D240952E8CC}" presName="Name18" presStyleLbl="sibTrans2D1" presStyleIdx="1" presStyleCnt="2" custLinFactNeighborX="-11736" custLinFactNeighborY="-19961"/>
      <dgm:spPr/>
      <dgm:t>
        <a:bodyPr/>
        <a:lstStyle/>
        <a:p>
          <a:endParaRPr lang="th-TH"/>
        </a:p>
      </dgm:t>
    </dgm:pt>
    <dgm:pt modelId="{78FDE590-A8CB-4224-AE76-7DB764BCD0CC}" type="pres">
      <dgm:prSet presAssocID="{3B752103-DF64-4124-9A16-7D4818869445}" presName="composite1" presStyleCnt="0"/>
      <dgm:spPr/>
    </dgm:pt>
    <dgm:pt modelId="{4D78DB8B-3F30-42B6-A059-1B77E9662B06}" type="pres">
      <dgm:prSet presAssocID="{3B752103-DF64-4124-9A16-7D4818869445}" presName="dummyNode1" presStyleLbl="node1" presStyleIdx="1" presStyleCnt="3"/>
      <dgm:spPr/>
    </dgm:pt>
    <dgm:pt modelId="{AB0C66ED-F8C6-4EC5-8D0F-CC374AFB09C9}" type="pres">
      <dgm:prSet presAssocID="{3B752103-DF64-4124-9A16-7D4818869445}" presName="childNode1" presStyleLbl="bgAcc1" presStyleIdx="2" presStyleCnt="3" custScaleX="172478" custLinFactNeighborX="-3205" custLinFactNeighborY="-320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992E3B-6179-4C95-B651-10D77D06D929}" type="pres">
      <dgm:prSet presAssocID="{3B752103-DF64-4124-9A16-7D481886944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A132AF-F822-48E6-BD72-69FC1F8A2E3B}" type="pres">
      <dgm:prSet presAssocID="{3B752103-DF64-4124-9A16-7D4818869445}" presName="parentNode1" presStyleLbl="node1" presStyleIdx="2" presStyleCnt="3" custScaleX="119889" custLinFactY="-151050" custLinFactNeighborX="14618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C36A9E-4A2D-4F30-B79A-0131CDB5F349}" type="pres">
      <dgm:prSet presAssocID="{3B752103-DF64-4124-9A16-7D4818869445}" presName="connSite1" presStyleCnt="0"/>
      <dgm:spPr/>
    </dgm:pt>
  </dgm:ptLst>
  <dgm:cxnLst>
    <dgm:cxn modelId="{28A92EED-9000-4415-BC70-F61FB80025AE}" type="presOf" srcId="{B0D4716B-E22D-45CE-8FB2-033FAA11236A}" destId="{AB0C66ED-F8C6-4EC5-8D0F-CC374AFB09C9}" srcOrd="0" destOrd="1" presId="urn:microsoft.com/office/officeart/2005/8/layout/hProcess4"/>
    <dgm:cxn modelId="{A2161781-E1CA-416B-886E-ADC90B74F19B}" srcId="{F7F74D1D-7F4C-4159-9AA7-EBF259B76777}" destId="{F4F3707C-EEAF-455D-B79E-F6E14C4D18BD}" srcOrd="1" destOrd="0" parTransId="{DBB536D0-F30C-4C30-A9B8-6E06D5A1AE71}" sibTransId="{FE5123E5-9BE6-434B-8AA2-1D240952E8CC}"/>
    <dgm:cxn modelId="{B472DBB6-4DD7-487A-929D-339DE1F57090}" type="presOf" srcId="{3B752103-DF64-4124-9A16-7D4818869445}" destId="{E7A132AF-F822-48E6-BD72-69FC1F8A2E3B}" srcOrd="0" destOrd="0" presId="urn:microsoft.com/office/officeart/2005/8/layout/hProcess4"/>
    <dgm:cxn modelId="{969268A8-5EC1-4DE9-AB80-82B6C574C62A}" srcId="{3B752103-DF64-4124-9A16-7D4818869445}" destId="{B0D4716B-E22D-45CE-8FB2-033FAA11236A}" srcOrd="1" destOrd="0" parTransId="{2C66D6BD-B935-445A-84AE-9ECF03041BA4}" sibTransId="{D53B3BE4-60FA-4A9D-9A5E-527C579A7D7E}"/>
    <dgm:cxn modelId="{C1490018-B9B1-4CA7-8BB2-3DC28D80DE1E}" srcId="{3B752103-DF64-4124-9A16-7D4818869445}" destId="{6B6F91D9-8D02-46CB-A585-BFDA5D5578DE}" srcOrd="0" destOrd="0" parTransId="{DF3E7083-AAC5-4426-AD3A-F621B42D329B}" sibTransId="{6F33D387-356E-459A-A304-E92B8A5409DA}"/>
    <dgm:cxn modelId="{1BD528C8-065A-4961-868F-ACCAA51D5657}" type="presOf" srcId="{EF35C53F-B099-44AE-BC79-3F41A1891168}" destId="{5186F280-0493-424D-ADBD-E6C20CBED5F6}" srcOrd="0" destOrd="0" presId="urn:microsoft.com/office/officeart/2005/8/layout/hProcess4"/>
    <dgm:cxn modelId="{B9045DFA-2755-49A3-BA1E-C1B4CCE43363}" srcId="{F7F74D1D-7F4C-4159-9AA7-EBF259B76777}" destId="{F5995FBA-F999-4472-A027-648366D72B05}" srcOrd="0" destOrd="0" parTransId="{AFCB5BD0-3D45-4D20-821B-B6E2D6340D7F}" sibTransId="{DC3751C1-FDB5-47BA-A375-778B22F1855F}"/>
    <dgm:cxn modelId="{0032A624-B886-4591-9B0F-45F58ABDA943}" type="presOf" srcId="{F4F3707C-EEAF-455D-B79E-F6E14C4D18BD}" destId="{818AD4F2-DC17-4950-9F18-42DA541D69CA}" srcOrd="0" destOrd="0" presId="urn:microsoft.com/office/officeart/2005/8/layout/hProcess4"/>
    <dgm:cxn modelId="{9C34EE2B-ECC3-466A-9034-717513D7A8A7}" type="presOf" srcId="{F7F74D1D-7F4C-4159-9AA7-EBF259B76777}" destId="{5EC89FD5-59C6-414E-A9CE-D8A7F5CD4BEC}" srcOrd="0" destOrd="0" presId="urn:microsoft.com/office/officeart/2005/8/layout/hProcess4"/>
    <dgm:cxn modelId="{AC7C5749-38A1-434B-AE79-C963B6F1882D}" type="presOf" srcId="{AFD09543-F578-4F05-AD1A-28D92B639566}" destId="{DD992E3B-6179-4C95-B651-10D77D06D929}" srcOrd="1" destOrd="2" presId="urn:microsoft.com/office/officeart/2005/8/layout/hProcess4"/>
    <dgm:cxn modelId="{B586EDF2-6332-4ADF-A9AD-3C7BF67C0FC1}" type="presOf" srcId="{681582E8-C0A8-404D-9E42-C003A58726FF}" destId="{4BF09799-B9AA-475A-8E9F-3E2076CD3902}" srcOrd="1" destOrd="0" presId="urn:microsoft.com/office/officeart/2005/8/layout/hProcess4"/>
    <dgm:cxn modelId="{D8BB78AE-56F8-47DE-B261-D060315D853F}" type="presOf" srcId="{B0D4716B-E22D-45CE-8FB2-033FAA11236A}" destId="{DD992E3B-6179-4C95-B651-10D77D06D929}" srcOrd="1" destOrd="1" presId="urn:microsoft.com/office/officeart/2005/8/layout/hProcess4"/>
    <dgm:cxn modelId="{92946E63-0240-4702-AD2B-336338F05C18}" type="presOf" srcId="{7ACC6A13-F8FA-4575-9FBA-07D89C42D373}" destId="{5186F280-0493-424D-ADBD-E6C20CBED5F6}" srcOrd="0" destOrd="1" presId="urn:microsoft.com/office/officeart/2005/8/layout/hProcess4"/>
    <dgm:cxn modelId="{229F6FCA-5392-4340-A1D7-79A41CA8202E}" srcId="{3B752103-DF64-4124-9A16-7D4818869445}" destId="{AFD09543-F578-4F05-AD1A-28D92B639566}" srcOrd="2" destOrd="0" parTransId="{A99F45F9-B793-44A1-9E2B-2D20F4CFD984}" sibTransId="{A1C46735-B726-4DBC-8263-15BF82DFB720}"/>
    <dgm:cxn modelId="{652EF152-3C6A-48CF-A536-666C22E948CC}" srcId="{F4F3707C-EEAF-455D-B79E-F6E14C4D18BD}" destId="{EF35C53F-B099-44AE-BC79-3F41A1891168}" srcOrd="0" destOrd="0" parTransId="{83B422C3-F97C-4124-80B2-27C56B5BB05D}" sibTransId="{28646D8B-453F-408F-88A5-E4315324DD9E}"/>
    <dgm:cxn modelId="{71917F9E-9CB8-44FF-BBFC-9BC55556BEE6}" type="presOf" srcId="{F5995FBA-F999-4472-A027-648366D72B05}" destId="{2B8699F7-18A9-4B37-AE98-DCCE16D0B10F}" srcOrd="0" destOrd="0" presId="urn:microsoft.com/office/officeart/2005/8/layout/hProcess4"/>
    <dgm:cxn modelId="{E5390F48-006B-443B-8988-DA5C9ED83E79}" type="presOf" srcId="{AFD09543-F578-4F05-AD1A-28D92B639566}" destId="{AB0C66ED-F8C6-4EC5-8D0F-CC374AFB09C9}" srcOrd="0" destOrd="2" presId="urn:microsoft.com/office/officeart/2005/8/layout/hProcess4"/>
    <dgm:cxn modelId="{E50ADF4D-91C1-4A8E-BFAA-7C4A975B4462}" type="presOf" srcId="{6B6F91D9-8D02-46CB-A585-BFDA5D5578DE}" destId="{DD992E3B-6179-4C95-B651-10D77D06D929}" srcOrd="1" destOrd="0" presId="urn:microsoft.com/office/officeart/2005/8/layout/hProcess4"/>
    <dgm:cxn modelId="{BD6524E2-271B-4CAF-91DF-5C3F2F51C2F8}" srcId="{F7F74D1D-7F4C-4159-9AA7-EBF259B76777}" destId="{3B752103-DF64-4124-9A16-7D4818869445}" srcOrd="2" destOrd="0" parTransId="{219CCF5F-25F6-4E20-9541-B050C4E8CB65}" sibTransId="{EADB8784-3F3B-4E1A-8DD7-FFCE092A77AD}"/>
    <dgm:cxn modelId="{5CFE341B-28AF-4778-BE23-7AAE9D8A88E0}" srcId="{F4F3707C-EEAF-455D-B79E-F6E14C4D18BD}" destId="{7ACC6A13-F8FA-4575-9FBA-07D89C42D373}" srcOrd="1" destOrd="0" parTransId="{9D395A44-DA75-41DD-A01C-041452681486}" sibTransId="{859A2E25-CC7F-47FF-9BC2-B932F0279540}"/>
    <dgm:cxn modelId="{8DC25B15-C8F1-49EE-B9DA-1C851BBD3DC2}" type="presOf" srcId="{FE5123E5-9BE6-434B-8AA2-1D240952E8CC}" destId="{93ADB9E5-B237-477A-9A28-890B7128F045}" srcOrd="0" destOrd="0" presId="urn:microsoft.com/office/officeart/2005/8/layout/hProcess4"/>
    <dgm:cxn modelId="{F02BC0BD-B882-4E22-8EA3-056BC5A0CF38}" type="presOf" srcId="{681582E8-C0A8-404D-9E42-C003A58726FF}" destId="{934DCFB8-D1CA-4830-A9D7-8F6E3EE41E96}" srcOrd="0" destOrd="0" presId="urn:microsoft.com/office/officeart/2005/8/layout/hProcess4"/>
    <dgm:cxn modelId="{641B0D0A-A2C8-416F-BB4C-BBCC0A6A24E3}" type="presOf" srcId="{6B6F91D9-8D02-46CB-A585-BFDA5D5578DE}" destId="{AB0C66ED-F8C6-4EC5-8D0F-CC374AFB09C9}" srcOrd="0" destOrd="0" presId="urn:microsoft.com/office/officeart/2005/8/layout/hProcess4"/>
    <dgm:cxn modelId="{B1A0087A-04E3-4C86-A4C0-A93126CB3565}" srcId="{F5995FBA-F999-4472-A027-648366D72B05}" destId="{681582E8-C0A8-404D-9E42-C003A58726FF}" srcOrd="0" destOrd="0" parTransId="{13C476B6-1167-4C86-A5F0-F3300D4C6722}" sibTransId="{744AA713-94EE-4240-8247-AEB0A914B7BA}"/>
    <dgm:cxn modelId="{EAFCD3F0-64BD-47CA-A58E-847509D0B791}" type="presOf" srcId="{DC3751C1-FDB5-47BA-A375-778B22F1855F}" destId="{AAC59309-A271-44BF-BB2C-FCA559159174}" srcOrd="0" destOrd="0" presId="urn:microsoft.com/office/officeart/2005/8/layout/hProcess4"/>
    <dgm:cxn modelId="{06D2C84C-8D93-4E42-8D96-4EBCE5944662}" type="presOf" srcId="{EF35C53F-B099-44AE-BC79-3F41A1891168}" destId="{50CB3AD4-DFB6-4415-8B61-7F09341995C9}" srcOrd="1" destOrd="0" presId="urn:microsoft.com/office/officeart/2005/8/layout/hProcess4"/>
    <dgm:cxn modelId="{FB74F384-4629-475F-8A05-C6C568862D4D}" type="presOf" srcId="{7ACC6A13-F8FA-4575-9FBA-07D89C42D373}" destId="{50CB3AD4-DFB6-4415-8B61-7F09341995C9}" srcOrd="1" destOrd="1" presId="urn:microsoft.com/office/officeart/2005/8/layout/hProcess4"/>
    <dgm:cxn modelId="{15555421-75D2-4738-BEC9-9ECB481A7802}" type="presParOf" srcId="{5EC89FD5-59C6-414E-A9CE-D8A7F5CD4BEC}" destId="{044A3E17-D400-4EF6-9492-CF767C8CCBAB}" srcOrd="0" destOrd="0" presId="urn:microsoft.com/office/officeart/2005/8/layout/hProcess4"/>
    <dgm:cxn modelId="{9214465B-16F4-436B-8A38-9B5AFCCF9D11}" type="presParOf" srcId="{5EC89FD5-59C6-414E-A9CE-D8A7F5CD4BEC}" destId="{1610F31B-8B57-40AB-8FF0-991E10C805D3}" srcOrd="1" destOrd="0" presId="urn:microsoft.com/office/officeart/2005/8/layout/hProcess4"/>
    <dgm:cxn modelId="{03B7CC1C-1993-4B80-A2B9-589B5DE012B6}" type="presParOf" srcId="{5EC89FD5-59C6-414E-A9CE-D8A7F5CD4BEC}" destId="{CED6AD45-2D51-4B6E-90A6-365E5BF07BD0}" srcOrd="2" destOrd="0" presId="urn:microsoft.com/office/officeart/2005/8/layout/hProcess4"/>
    <dgm:cxn modelId="{4EB18BA1-52E7-4DCB-9B05-11C4C8CA639D}" type="presParOf" srcId="{CED6AD45-2D51-4B6E-90A6-365E5BF07BD0}" destId="{1F4B255D-9E15-4AF5-8728-77B163CD84C2}" srcOrd="0" destOrd="0" presId="urn:microsoft.com/office/officeart/2005/8/layout/hProcess4"/>
    <dgm:cxn modelId="{490AFFDB-2D13-4669-BA3D-523FA49FA414}" type="presParOf" srcId="{1F4B255D-9E15-4AF5-8728-77B163CD84C2}" destId="{21CC97AF-13BD-4D8A-8C4A-D13018C93A20}" srcOrd="0" destOrd="0" presId="urn:microsoft.com/office/officeart/2005/8/layout/hProcess4"/>
    <dgm:cxn modelId="{67B555E9-6C7D-41B4-972B-A30AD3228C7B}" type="presParOf" srcId="{1F4B255D-9E15-4AF5-8728-77B163CD84C2}" destId="{934DCFB8-D1CA-4830-A9D7-8F6E3EE41E96}" srcOrd="1" destOrd="0" presId="urn:microsoft.com/office/officeart/2005/8/layout/hProcess4"/>
    <dgm:cxn modelId="{8ADAD180-89B1-4438-A8D7-C3C75D0275D0}" type="presParOf" srcId="{1F4B255D-9E15-4AF5-8728-77B163CD84C2}" destId="{4BF09799-B9AA-475A-8E9F-3E2076CD3902}" srcOrd="2" destOrd="0" presId="urn:microsoft.com/office/officeart/2005/8/layout/hProcess4"/>
    <dgm:cxn modelId="{9D5D934E-1CAD-40B6-A5B8-CC752CC8277E}" type="presParOf" srcId="{1F4B255D-9E15-4AF5-8728-77B163CD84C2}" destId="{2B8699F7-18A9-4B37-AE98-DCCE16D0B10F}" srcOrd="3" destOrd="0" presId="urn:microsoft.com/office/officeart/2005/8/layout/hProcess4"/>
    <dgm:cxn modelId="{DC5931FB-EBF7-422C-83D7-EB4C32774B7F}" type="presParOf" srcId="{1F4B255D-9E15-4AF5-8728-77B163CD84C2}" destId="{1E8E5DD9-ED55-439A-93DF-E4C9BD551A2D}" srcOrd="4" destOrd="0" presId="urn:microsoft.com/office/officeart/2005/8/layout/hProcess4"/>
    <dgm:cxn modelId="{4E71BB41-21D6-4ECA-88F4-39F14D645F87}" type="presParOf" srcId="{CED6AD45-2D51-4B6E-90A6-365E5BF07BD0}" destId="{AAC59309-A271-44BF-BB2C-FCA559159174}" srcOrd="1" destOrd="0" presId="urn:microsoft.com/office/officeart/2005/8/layout/hProcess4"/>
    <dgm:cxn modelId="{8BF9CEDE-FD40-4B99-A94D-5428B8468E5A}" type="presParOf" srcId="{CED6AD45-2D51-4B6E-90A6-365E5BF07BD0}" destId="{86D1CE69-FDC1-424A-9EAF-CA4834EADA94}" srcOrd="2" destOrd="0" presId="urn:microsoft.com/office/officeart/2005/8/layout/hProcess4"/>
    <dgm:cxn modelId="{02A4F759-ED02-4024-A2B2-2D3BF519966E}" type="presParOf" srcId="{86D1CE69-FDC1-424A-9EAF-CA4834EADA94}" destId="{9861B87E-1916-4CC3-A4FA-1F7A99E1CEFF}" srcOrd="0" destOrd="0" presId="urn:microsoft.com/office/officeart/2005/8/layout/hProcess4"/>
    <dgm:cxn modelId="{3F55DD5B-2CD3-4249-AAF6-EBAF0A54CBE5}" type="presParOf" srcId="{86D1CE69-FDC1-424A-9EAF-CA4834EADA94}" destId="{5186F280-0493-424D-ADBD-E6C20CBED5F6}" srcOrd="1" destOrd="0" presId="urn:microsoft.com/office/officeart/2005/8/layout/hProcess4"/>
    <dgm:cxn modelId="{7A33A0A8-854F-4AA3-AA8F-324A83A6D82A}" type="presParOf" srcId="{86D1CE69-FDC1-424A-9EAF-CA4834EADA94}" destId="{50CB3AD4-DFB6-4415-8B61-7F09341995C9}" srcOrd="2" destOrd="0" presId="urn:microsoft.com/office/officeart/2005/8/layout/hProcess4"/>
    <dgm:cxn modelId="{1B7BB60B-5433-466F-9132-B6B229B6A323}" type="presParOf" srcId="{86D1CE69-FDC1-424A-9EAF-CA4834EADA94}" destId="{818AD4F2-DC17-4950-9F18-42DA541D69CA}" srcOrd="3" destOrd="0" presId="urn:microsoft.com/office/officeart/2005/8/layout/hProcess4"/>
    <dgm:cxn modelId="{972A7D65-69C8-433D-9A80-8428E6AEF0B6}" type="presParOf" srcId="{86D1CE69-FDC1-424A-9EAF-CA4834EADA94}" destId="{458432FB-8923-4FCA-A5FE-E9F32174341F}" srcOrd="4" destOrd="0" presId="urn:microsoft.com/office/officeart/2005/8/layout/hProcess4"/>
    <dgm:cxn modelId="{8D74D9A5-9A4A-4071-AB60-7686678E87BA}" type="presParOf" srcId="{CED6AD45-2D51-4B6E-90A6-365E5BF07BD0}" destId="{93ADB9E5-B237-477A-9A28-890B7128F045}" srcOrd="3" destOrd="0" presId="urn:microsoft.com/office/officeart/2005/8/layout/hProcess4"/>
    <dgm:cxn modelId="{D0D3F6D9-8445-4742-9693-A7E2157808C0}" type="presParOf" srcId="{CED6AD45-2D51-4B6E-90A6-365E5BF07BD0}" destId="{78FDE590-A8CB-4224-AE76-7DB764BCD0CC}" srcOrd="4" destOrd="0" presId="urn:microsoft.com/office/officeart/2005/8/layout/hProcess4"/>
    <dgm:cxn modelId="{8951B005-8D9C-4DC8-BBDF-3A646913598B}" type="presParOf" srcId="{78FDE590-A8CB-4224-AE76-7DB764BCD0CC}" destId="{4D78DB8B-3F30-42B6-A059-1B77E9662B06}" srcOrd="0" destOrd="0" presId="urn:microsoft.com/office/officeart/2005/8/layout/hProcess4"/>
    <dgm:cxn modelId="{5C93C9AB-B58C-4998-B9EC-EED4B30AC0E0}" type="presParOf" srcId="{78FDE590-A8CB-4224-AE76-7DB764BCD0CC}" destId="{AB0C66ED-F8C6-4EC5-8D0F-CC374AFB09C9}" srcOrd="1" destOrd="0" presId="urn:microsoft.com/office/officeart/2005/8/layout/hProcess4"/>
    <dgm:cxn modelId="{01EE401D-92C1-4597-93A1-93AE6EA3CC11}" type="presParOf" srcId="{78FDE590-A8CB-4224-AE76-7DB764BCD0CC}" destId="{DD992E3B-6179-4C95-B651-10D77D06D929}" srcOrd="2" destOrd="0" presId="urn:microsoft.com/office/officeart/2005/8/layout/hProcess4"/>
    <dgm:cxn modelId="{53ABEA26-991B-46A8-9333-B99C0E576C90}" type="presParOf" srcId="{78FDE590-A8CB-4224-AE76-7DB764BCD0CC}" destId="{E7A132AF-F822-48E6-BD72-69FC1F8A2E3B}" srcOrd="3" destOrd="0" presId="urn:microsoft.com/office/officeart/2005/8/layout/hProcess4"/>
    <dgm:cxn modelId="{547BECC0-0C16-457E-9A40-94767D23CAD0}" type="presParOf" srcId="{78FDE590-A8CB-4224-AE76-7DB764BCD0CC}" destId="{59C36A9E-4A2D-4F30-B79A-0131CDB5F34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A1F6D2-562E-456F-8756-C267A65801E7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0"/>
      <dgm:spPr/>
    </dgm:pt>
    <dgm:pt modelId="{210C796B-9F26-46AC-A67D-D7E8EB8B89A5}">
      <dgm:prSet phldrT="[ข้อความ]" phldr="1"/>
      <dgm:spPr/>
      <dgm:t>
        <a:bodyPr/>
        <a:lstStyle/>
        <a:p>
          <a:endParaRPr lang="th-TH"/>
        </a:p>
      </dgm:t>
    </dgm:pt>
    <dgm:pt modelId="{C527163B-C365-488A-9903-17D60902C8B6}" type="parTrans" cxnId="{D40ED15A-C861-4F8A-8AA0-C042C9F8AC52}">
      <dgm:prSet/>
      <dgm:spPr/>
      <dgm:t>
        <a:bodyPr/>
        <a:lstStyle/>
        <a:p>
          <a:endParaRPr lang="th-TH"/>
        </a:p>
      </dgm:t>
    </dgm:pt>
    <dgm:pt modelId="{FE8E3DF6-7460-47C4-BF8E-03883E6ABE16}" type="sibTrans" cxnId="{D40ED15A-C861-4F8A-8AA0-C042C9F8AC52}">
      <dgm:prSet/>
      <dgm:spPr/>
      <dgm:t>
        <a:bodyPr/>
        <a:lstStyle/>
        <a:p>
          <a:endParaRPr lang="th-TH"/>
        </a:p>
      </dgm:t>
    </dgm:pt>
    <dgm:pt modelId="{CD3DD42B-AF82-419F-9B2A-AAF9317443BB}">
      <dgm:prSet phldrT="[ข้อความ]" phldr="1"/>
      <dgm:spPr/>
      <dgm:t>
        <a:bodyPr/>
        <a:lstStyle/>
        <a:p>
          <a:endParaRPr lang="th-TH"/>
        </a:p>
      </dgm:t>
    </dgm:pt>
    <dgm:pt modelId="{E97EC78D-AF29-4995-A1A8-A69CFE0E5549}" type="parTrans" cxnId="{D2E8CCF2-6447-41C7-9927-B72AA1BB04FB}">
      <dgm:prSet/>
      <dgm:spPr/>
      <dgm:t>
        <a:bodyPr/>
        <a:lstStyle/>
        <a:p>
          <a:endParaRPr lang="th-TH"/>
        </a:p>
      </dgm:t>
    </dgm:pt>
    <dgm:pt modelId="{1B2E8088-5A42-4BA3-AB51-8927AA0A6B5F}" type="sibTrans" cxnId="{D2E8CCF2-6447-41C7-9927-B72AA1BB04FB}">
      <dgm:prSet/>
      <dgm:spPr/>
      <dgm:t>
        <a:bodyPr/>
        <a:lstStyle/>
        <a:p>
          <a:endParaRPr lang="th-TH"/>
        </a:p>
      </dgm:t>
    </dgm:pt>
    <dgm:pt modelId="{5E525F9D-CE96-47C5-AA06-B64F42FCFBB0}">
      <dgm:prSet phldrT="[ข้อความ]" phldr="1"/>
      <dgm:spPr/>
      <dgm:t>
        <a:bodyPr/>
        <a:lstStyle/>
        <a:p>
          <a:endParaRPr lang="th-TH"/>
        </a:p>
      </dgm:t>
    </dgm:pt>
    <dgm:pt modelId="{1A8F71B6-1239-4F7D-A0A5-73FE16D0A219}" type="parTrans" cxnId="{8A0946EE-9C1A-48ED-8649-772E22BEE93A}">
      <dgm:prSet/>
      <dgm:spPr/>
      <dgm:t>
        <a:bodyPr/>
        <a:lstStyle/>
        <a:p>
          <a:endParaRPr lang="th-TH"/>
        </a:p>
      </dgm:t>
    </dgm:pt>
    <dgm:pt modelId="{62DD8A72-D07C-458C-8592-8744EA37A8E9}" type="sibTrans" cxnId="{8A0946EE-9C1A-48ED-8649-772E22BEE93A}">
      <dgm:prSet/>
      <dgm:spPr/>
      <dgm:t>
        <a:bodyPr/>
        <a:lstStyle/>
        <a:p>
          <a:endParaRPr lang="th-TH"/>
        </a:p>
      </dgm:t>
    </dgm:pt>
    <dgm:pt modelId="{924E0C77-D797-442E-8BF6-43DC3F554868}" type="pres">
      <dgm:prSet presAssocID="{29A1F6D2-562E-456F-8756-C267A65801E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E91AA04-DF20-41F5-9120-BC97BCF0C3B8}" type="pres">
      <dgm:prSet presAssocID="{210C796B-9F26-46AC-A67D-D7E8EB8B89A5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B00FA9A-6AFA-428D-9D12-3954ECAA49CA}" type="pres">
      <dgm:prSet presAssocID="{210C796B-9F26-46AC-A67D-D7E8EB8B89A5}" presName="gear1srcNode" presStyleLbl="node1" presStyleIdx="0" presStyleCnt="3"/>
      <dgm:spPr/>
      <dgm:t>
        <a:bodyPr/>
        <a:lstStyle/>
        <a:p>
          <a:endParaRPr lang="th-TH"/>
        </a:p>
      </dgm:t>
    </dgm:pt>
    <dgm:pt modelId="{1A08FD35-F00A-4E9D-B7C8-F62F2813C134}" type="pres">
      <dgm:prSet presAssocID="{210C796B-9F26-46AC-A67D-D7E8EB8B89A5}" presName="gear1dstNode" presStyleLbl="node1" presStyleIdx="0" presStyleCnt="3"/>
      <dgm:spPr/>
      <dgm:t>
        <a:bodyPr/>
        <a:lstStyle/>
        <a:p>
          <a:endParaRPr lang="th-TH"/>
        </a:p>
      </dgm:t>
    </dgm:pt>
    <dgm:pt modelId="{9DBE3837-E092-4817-8CC8-87FFAB9F9DE0}" type="pres">
      <dgm:prSet presAssocID="{CD3DD42B-AF82-419F-9B2A-AAF9317443BB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35BC641-CB03-4A85-BFEC-911CF83F2D8B}" type="pres">
      <dgm:prSet presAssocID="{CD3DD42B-AF82-419F-9B2A-AAF9317443BB}" presName="gear2srcNode" presStyleLbl="node1" presStyleIdx="1" presStyleCnt="3"/>
      <dgm:spPr/>
      <dgm:t>
        <a:bodyPr/>
        <a:lstStyle/>
        <a:p>
          <a:endParaRPr lang="th-TH"/>
        </a:p>
      </dgm:t>
    </dgm:pt>
    <dgm:pt modelId="{97B9D745-7AF3-42FA-AB46-06D69C7DD3C3}" type="pres">
      <dgm:prSet presAssocID="{CD3DD42B-AF82-419F-9B2A-AAF9317443BB}" presName="gear2dstNode" presStyleLbl="node1" presStyleIdx="1" presStyleCnt="3"/>
      <dgm:spPr/>
      <dgm:t>
        <a:bodyPr/>
        <a:lstStyle/>
        <a:p>
          <a:endParaRPr lang="th-TH"/>
        </a:p>
      </dgm:t>
    </dgm:pt>
    <dgm:pt modelId="{40598831-5036-44AC-9017-493D2AF6C61A}" type="pres">
      <dgm:prSet presAssocID="{5E525F9D-CE96-47C5-AA06-B64F42FCFBB0}" presName="gear3" presStyleLbl="node1" presStyleIdx="2" presStyleCnt="3"/>
      <dgm:spPr/>
      <dgm:t>
        <a:bodyPr/>
        <a:lstStyle/>
        <a:p>
          <a:endParaRPr lang="th-TH"/>
        </a:p>
      </dgm:t>
    </dgm:pt>
    <dgm:pt modelId="{48E0C97C-C1BC-4BB4-9562-D33E171AD86E}" type="pres">
      <dgm:prSet presAssocID="{5E525F9D-CE96-47C5-AA06-B64F42FCFBB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F9D816C-3684-4C10-B5D7-CFB4EB228829}" type="pres">
      <dgm:prSet presAssocID="{5E525F9D-CE96-47C5-AA06-B64F42FCFBB0}" presName="gear3srcNode" presStyleLbl="node1" presStyleIdx="2" presStyleCnt="3"/>
      <dgm:spPr/>
      <dgm:t>
        <a:bodyPr/>
        <a:lstStyle/>
        <a:p>
          <a:endParaRPr lang="th-TH"/>
        </a:p>
      </dgm:t>
    </dgm:pt>
    <dgm:pt modelId="{8DA7B1E0-A4D2-4450-87B6-14EEDEB10572}" type="pres">
      <dgm:prSet presAssocID="{5E525F9D-CE96-47C5-AA06-B64F42FCFBB0}" presName="gear3dstNode" presStyleLbl="node1" presStyleIdx="2" presStyleCnt="3"/>
      <dgm:spPr/>
      <dgm:t>
        <a:bodyPr/>
        <a:lstStyle/>
        <a:p>
          <a:endParaRPr lang="th-TH"/>
        </a:p>
      </dgm:t>
    </dgm:pt>
    <dgm:pt modelId="{64B13E8D-68BE-4F85-929F-BEC09BE990B9}" type="pres">
      <dgm:prSet presAssocID="{FE8E3DF6-7460-47C4-BF8E-03883E6ABE16}" presName="connector1" presStyleLbl="sibTrans2D1" presStyleIdx="0" presStyleCnt="3"/>
      <dgm:spPr/>
      <dgm:t>
        <a:bodyPr/>
        <a:lstStyle/>
        <a:p>
          <a:endParaRPr lang="th-TH"/>
        </a:p>
      </dgm:t>
    </dgm:pt>
    <dgm:pt modelId="{EFDE9D46-5B41-4CD0-A09A-F8FB6AEFFFC5}" type="pres">
      <dgm:prSet presAssocID="{1B2E8088-5A42-4BA3-AB51-8927AA0A6B5F}" presName="connector2" presStyleLbl="sibTrans2D1" presStyleIdx="1" presStyleCnt="3"/>
      <dgm:spPr/>
      <dgm:t>
        <a:bodyPr/>
        <a:lstStyle/>
        <a:p>
          <a:endParaRPr lang="th-TH"/>
        </a:p>
      </dgm:t>
    </dgm:pt>
    <dgm:pt modelId="{B46B3D29-444A-4FE1-AD4C-37941B695ECB}" type="pres">
      <dgm:prSet presAssocID="{62DD8A72-D07C-458C-8592-8744EA37A8E9}" presName="connector3" presStyleLbl="sibTrans2D1" presStyleIdx="2" presStyleCnt="3"/>
      <dgm:spPr/>
      <dgm:t>
        <a:bodyPr/>
        <a:lstStyle/>
        <a:p>
          <a:endParaRPr lang="th-TH"/>
        </a:p>
      </dgm:t>
    </dgm:pt>
  </dgm:ptLst>
  <dgm:cxnLst>
    <dgm:cxn modelId="{A966A648-455C-449D-9EA9-32FFD39763AD}" type="presOf" srcId="{210C796B-9F26-46AC-A67D-D7E8EB8B89A5}" destId="{BE91AA04-DF20-41F5-9120-BC97BCF0C3B8}" srcOrd="0" destOrd="0" presId="urn:microsoft.com/office/officeart/2005/8/layout/gear1"/>
    <dgm:cxn modelId="{9766A3B9-A95A-4E84-93DE-8DD0B7484873}" type="presOf" srcId="{210C796B-9F26-46AC-A67D-D7E8EB8B89A5}" destId="{AB00FA9A-6AFA-428D-9D12-3954ECAA49CA}" srcOrd="1" destOrd="0" presId="urn:microsoft.com/office/officeart/2005/8/layout/gear1"/>
    <dgm:cxn modelId="{D40ED15A-C861-4F8A-8AA0-C042C9F8AC52}" srcId="{29A1F6D2-562E-456F-8756-C267A65801E7}" destId="{210C796B-9F26-46AC-A67D-D7E8EB8B89A5}" srcOrd="0" destOrd="0" parTransId="{C527163B-C365-488A-9903-17D60902C8B6}" sibTransId="{FE8E3DF6-7460-47C4-BF8E-03883E6ABE16}"/>
    <dgm:cxn modelId="{BEC80538-72C8-49C5-97AE-797AFC658503}" type="presOf" srcId="{5E525F9D-CE96-47C5-AA06-B64F42FCFBB0}" destId="{8DA7B1E0-A4D2-4450-87B6-14EEDEB10572}" srcOrd="3" destOrd="0" presId="urn:microsoft.com/office/officeart/2005/8/layout/gear1"/>
    <dgm:cxn modelId="{F03E8E4F-61FA-46A7-8945-4F25D58044D0}" type="presOf" srcId="{5E525F9D-CE96-47C5-AA06-B64F42FCFBB0}" destId="{48E0C97C-C1BC-4BB4-9562-D33E171AD86E}" srcOrd="1" destOrd="0" presId="urn:microsoft.com/office/officeart/2005/8/layout/gear1"/>
    <dgm:cxn modelId="{17CFAC11-F731-4EF2-9588-2ADF23C4340A}" type="presOf" srcId="{5E525F9D-CE96-47C5-AA06-B64F42FCFBB0}" destId="{40598831-5036-44AC-9017-493D2AF6C61A}" srcOrd="0" destOrd="0" presId="urn:microsoft.com/office/officeart/2005/8/layout/gear1"/>
    <dgm:cxn modelId="{8A0946EE-9C1A-48ED-8649-772E22BEE93A}" srcId="{29A1F6D2-562E-456F-8756-C267A65801E7}" destId="{5E525F9D-CE96-47C5-AA06-B64F42FCFBB0}" srcOrd="2" destOrd="0" parTransId="{1A8F71B6-1239-4F7D-A0A5-73FE16D0A219}" sibTransId="{62DD8A72-D07C-458C-8592-8744EA37A8E9}"/>
    <dgm:cxn modelId="{AB3B38EC-AA45-4D79-94B3-71887ED3AD18}" type="presOf" srcId="{62DD8A72-D07C-458C-8592-8744EA37A8E9}" destId="{B46B3D29-444A-4FE1-AD4C-37941B695ECB}" srcOrd="0" destOrd="0" presId="urn:microsoft.com/office/officeart/2005/8/layout/gear1"/>
    <dgm:cxn modelId="{694FE1B5-B93C-495D-977A-B283CD032E4C}" type="presOf" srcId="{CD3DD42B-AF82-419F-9B2A-AAF9317443BB}" destId="{97B9D745-7AF3-42FA-AB46-06D69C7DD3C3}" srcOrd="2" destOrd="0" presId="urn:microsoft.com/office/officeart/2005/8/layout/gear1"/>
    <dgm:cxn modelId="{BCB1D8DC-68B0-4A99-AEC8-F5E717908D18}" type="presOf" srcId="{CD3DD42B-AF82-419F-9B2A-AAF9317443BB}" destId="{9DBE3837-E092-4817-8CC8-87FFAB9F9DE0}" srcOrd="0" destOrd="0" presId="urn:microsoft.com/office/officeart/2005/8/layout/gear1"/>
    <dgm:cxn modelId="{D2E8CCF2-6447-41C7-9927-B72AA1BB04FB}" srcId="{29A1F6D2-562E-456F-8756-C267A65801E7}" destId="{CD3DD42B-AF82-419F-9B2A-AAF9317443BB}" srcOrd="1" destOrd="0" parTransId="{E97EC78D-AF29-4995-A1A8-A69CFE0E5549}" sibTransId="{1B2E8088-5A42-4BA3-AB51-8927AA0A6B5F}"/>
    <dgm:cxn modelId="{C94EDD59-8139-4030-9BB8-A5A4D4D3030F}" type="presOf" srcId="{29A1F6D2-562E-456F-8756-C267A65801E7}" destId="{924E0C77-D797-442E-8BF6-43DC3F554868}" srcOrd="0" destOrd="0" presId="urn:microsoft.com/office/officeart/2005/8/layout/gear1"/>
    <dgm:cxn modelId="{105507DE-EB7E-4DEE-AC36-61C853A8BF91}" type="presOf" srcId="{210C796B-9F26-46AC-A67D-D7E8EB8B89A5}" destId="{1A08FD35-F00A-4E9D-B7C8-F62F2813C134}" srcOrd="2" destOrd="0" presId="urn:microsoft.com/office/officeart/2005/8/layout/gear1"/>
    <dgm:cxn modelId="{C3C700C4-7F91-4450-846F-9397C43A42B1}" type="presOf" srcId="{5E525F9D-CE96-47C5-AA06-B64F42FCFBB0}" destId="{9F9D816C-3684-4C10-B5D7-CFB4EB228829}" srcOrd="2" destOrd="0" presId="urn:microsoft.com/office/officeart/2005/8/layout/gear1"/>
    <dgm:cxn modelId="{CE5D4069-BF8B-46BB-9826-56C2FB498BC9}" type="presOf" srcId="{FE8E3DF6-7460-47C4-BF8E-03883E6ABE16}" destId="{64B13E8D-68BE-4F85-929F-BEC09BE990B9}" srcOrd="0" destOrd="0" presId="urn:microsoft.com/office/officeart/2005/8/layout/gear1"/>
    <dgm:cxn modelId="{2E6F7442-AF83-48D8-BFEA-70022807F04D}" type="presOf" srcId="{1B2E8088-5A42-4BA3-AB51-8927AA0A6B5F}" destId="{EFDE9D46-5B41-4CD0-A09A-F8FB6AEFFFC5}" srcOrd="0" destOrd="0" presId="urn:microsoft.com/office/officeart/2005/8/layout/gear1"/>
    <dgm:cxn modelId="{2C5C1976-6ED2-41D0-8200-D677BDB32ABF}" type="presOf" srcId="{CD3DD42B-AF82-419F-9B2A-AAF9317443BB}" destId="{A35BC641-CB03-4A85-BFEC-911CF83F2D8B}" srcOrd="1" destOrd="0" presId="urn:microsoft.com/office/officeart/2005/8/layout/gear1"/>
    <dgm:cxn modelId="{BDD67D42-1160-4745-A6E7-3CA83F8D0272}" type="presParOf" srcId="{924E0C77-D797-442E-8BF6-43DC3F554868}" destId="{BE91AA04-DF20-41F5-9120-BC97BCF0C3B8}" srcOrd="0" destOrd="0" presId="urn:microsoft.com/office/officeart/2005/8/layout/gear1"/>
    <dgm:cxn modelId="{FE250592-5C5D-4B32-AC6C-674B5D1B80E5}" type="presParOf" srcId="{924E0C77-D797-442E-8BF6-43DC3F554868}" destId="{AB00FA9A-6AFA-428D-9D12-3954ECAA49CA}" srcOrd="1" destOrd="0" presId="urn:microsoft.com/office/officeart/2005/8/layout/gear1"/>
    <dgm:cxn modelId="{E92D2814-05F1-4C7D-8FB4-8691DEC06052}" type="presParOf" srcId="{924E0C77-D797-442E-8BF6-43DC3F554868}" destId="{1A08FD35-F00A-4E9D-B7C8-F62F2813C134}" srcOrd="2" destOrd="0" presId="urn:microsoft.com/office/officeart/2005/8/layout/gear1"/>
    <dgm:cxn modelId="{30A67C4A-33B4-4B19-BBD4-E2A4B7BABB48}" type="presParOf" srcId="{924E0C77-D797-442E-8BF6-43DC3F554868}" destId="{9DBE3837-E092-4817-8CC8-87FFAB9F9DE0}" srcOrd="3" destOrd="0" presId="urn:microsoft.com/office/officeart/2005/8/layout/gear1"/>
    <dgm:cxn modelId="{DEF43F98-987E-440C-BCFF-8A8A334FA05D}" type="presParOf" srcId="{924E0C77-D797-442E-8BF6-43DC3F554868}" destId="{A35BC641-CB03-4A85-BFEC-911CF83F2D8B}" srcOrd="4" destOrd="0" presId="urn:microsoft.com/office/officeart/2005/8/layout/gear1"/>
    <dgm:cxn modelId="{4DCD5456-5190-45BC-B8C6-8FE94F3C2B28}" type="presParOf" srcId="{924E0C77-D797-442E-8BF6-43DC3F554868}" destId="{97B9D745-7AF3-42FA-AB46-06D69C7DD3C3}" srcOrd="5" destOrd="0" presId="urn:microsoft.com/office/officeart/2005/8/layout/gear1"/>
    <dgm:cxn modelId="{F897670C-6DFD-4A2E-BE44-436531D18CA9}" type="presParOf" srcId="{924E0C77-D797-442E-8BF6-43DC3F554868}" destId="{40598831-5036-44AC-9017-493D2AF6C61A}" srcOrd="6" destOrd="0" presId="urn:microsoft.com/office/officeart/2005/8/layout/gear1"/>
    <dgm:cxn modelId="{0AB96D22-DEB1-41C5-85F0-AAA865D4C9F1}" type="presParOf" srcId="{924E0C77-D797-442E-8BF6-43DC3F554868}" destId="{48E0C97C-C1BC-4BB4-9562-D33E171AD86E}" srcOrd="7" destOrd="0" presId="urn:microsoft.com/office/officeart/2005/8/layout/gear1"/>
    <dgm:cxn modelId="{D6E90198-B69A-4C91-B1E4-942F7DABDD1B}" type="presParOf" srcId="{924E0C77-D797-442E-8BF6-43DC3F554868}" destId="{9F9D816C-3684-4C10-B5D7-CFB4EB228829}" srcOrd="8" destOrd="0" presId="urn:microsoft.com/office/officeart/2005/8/layout/gear1"/>
    <dgm:cxn modelId="{428AE1C3-CF97-4C8E-84D8-0F084D4DA256}" type="presParOf" srcId="{924E0C77-D797-442E-8BF6-43DC3F554868}" destId="{8DA7B1E0-A4D2-4450-87B6-14EEDEB10572}" srcOrd="9" destOrd="0" presId="urn:microsoft.com/office/officeart/2005/8/layout/gear1"/>
    <dgm:cxn modelId="{24E24365-9EF7-4BE1-896C-EA47D84E3655}" type="presParOf" srcId="{924E0C77-D797-442E-8BF6-43DC3F554868}" destId="{64B13E8D-68BE-4F85-929F-BEC09BE990B9}" srcOrd="10" destOrd="0" presId="urn:microsoft.com/office/officeart/2005/8/layout/gear1"/>
    <dgm:cxn modelId="{0E698810-17F3-477E-B1E8-761E64E2E0D7}" type="presParOf" srcId="{924E0C77-D797-442E-8BF6-43DC3F554868}" destId="{EFDE9D46-5B41-4CD0-A09A-F8FB6AEFFFC5}" srcOrd="11" destOrd="0" presId="urn:microsoft.com/office/officeart/2005/8/layout/gear1"/>
    <dgm:cxn modelId="{AC4FA267-3A79-4117-B548-DFA74E7F2E8A}" type="presParOf" srcId="{924E0C77-D797-442E-8BF6-43DC3F554868}" destId="{B46B3D29-444A-4FE1-AD4C-37941B695EC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4DCFB8-D1CA-4830-A9D7-8F6E3EE41E96}">
      <dsp:nvSpPr>
        <dsp:cNvPr id="0" name=""/>
        <dsp:cNvSpPr/>
      </dsp:nvSpPr>
      <dsp:spPr>
        <a:xfrm>
          <a:off x="0" y="3088251"/>
          <a:ext cx="2371241" cy="10770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600" kern="1200" dirty="0" smtClean="0">
              <a:latin typeface="Angsana New" pitchFamily="18" charset="-34"/>
              <a:cs typeface="Angsana New" pitchFamily="18" charset="-34"/>
            </a:rPr>
            <a:t>  </a:t>
          </a:r>
          <a:r>
            <a:rPr lang="th-TH" sz="1700" kern="1200" dirty="0" smtClean="0">
              <a:latin typeface="Angsana New" pitchFamily="18" charset="-34"/>
              <a:cs typeface="Angsana New" pitchFamily="18" charset="-34"/>
            </a:rPr>
            <a:t>พัฒนาความพร้อมชุมชน  ด้วยกระบวนการพัฒนาสาธารณสุข</a:t>
          </a:r>
          <a:br>
            <a:rPr lang="th-TH" sz="1700" kern="1200" dirty="0" smtClean="0">
              <a:latin typeface="Angsana New" pitchFamily="18" charset="-34"/>
              <a:cs typeface="Angsana New" pitchFamily="18" charset="-34"/>
            </a:rPr>
          </a:br>
          <a:r>
            <a:rPr lang="th-TH" sz="1700" kern="1200" dirty="0" smtClean="0">
              <a:latin typeface="Angsana New" pitchFamily="18" charset="-34"/>
              <a:cs typeface="Angsana New" pitchFamily="18" charset="-34"/>
            </a:rPr>
            <a:t>มูลฐาน</a:t>
          </a:r>
          <a:r>
            <a:rPr lang="en-US" sz="1700" kern="1200" dirty="0" smtClean="0">
              <a:latin typeface="Angsana New" pitchFamily="18" charset="-34"/>
              <a:cs typeface="Angsana New" pitchFamily="18" charset="-34"/>
            </a:rPr>
            <a:t>  (3</a:t>
          </a:r>
          <a:r>
            <a:rPr lang="th-TH" sz="1700" kern="1200" dirty="0" smtClean="0">
              <a:latin typeface="Angsana New" pitchFamily="18" charset="-34"/>
              <a:cs typeface="Angsana New" pitchFamily="18" charset="-34"/>
            </a:rPr>
            <a:t>ก </a:t>
          </a:r>
          <a:r>
            <a:rPr lang="en-US" sz="1700" kern="1200" dirty="0" smtClean="0">
              <a:latin typeface="Angsana New" pitchFamily="18" charset="-34"/>
              <a:cs typeface="Angsana New" pitchFamily="18" charset="-34"/>
            </a:rPr>
            <a:t>1</a:t>
          </a:r>
          <a:r>
            <a:rPr lang="th-TH" sz="1700" kern="1200" dirty="0" smtClean="0">
              <a:latin typeface="Angsana New" pitchFamily="18" charset="-34"/>
              <a:cs typeface="Angsana New" pitchFamily="18" charset="-34"/>
            </a:rPr>
            <a:t>ข </a:t>
          </a:r>
          <a:r>
            <a:rPr lang="en-US" sz="1700" kern="1200" dirty="0" smtClean="0">
              <a:latin typeface="Angsana New" pitchFamily="18" charset="-34"/>
              <a:cs typeface="Angsana New" pitchFamily="18" charset="-34"/>
            </a:rPr>
            <a:t>3</a:t>
          </a:r>
          <a:r>
            <a:rPr lang="th-TH" sz="1700" kern="1200" dirty="0" smtClean="0">
              <a:latin typeface="Angsana New" pitchFamily="18" charset="-34"/>
              <a:cs typeface="Angsana New" pitchFamily="18" charset="-34"/>
            </a:rPr>
            <a:t>ส)   (7 ข้อ)</a:t>
          </a:r>
          <a:endParaRPr lang="en-GB" sz="1700" b="1" u="sng" kern="1200" dirty="0">
            <a:latin typeface="Angsana New" pitchFamily="18" charset="-34"/>
            <a:cs typeface="Angsana New" pitchFamily="18" charset="-34"/>
          </a:endParaRPr>
        </a:p>
      </dsp:txBody>
      <dsp:txXfrm>
        <a:off x="24785" y="3113036"/>
        <a:ext cx="2321671" cy="796666"/>
      </dsp:txXfrm>
    </dsp:sp>
    <dsp:sp modelId="{AAC59309-A271-44BF-BB2C-FCA559159174}">
      <dsp:nvSpPr>
        <dsp:cNvPr id="0" name=""/>
        <dsp:cNvSpPr/>
      </dsp:nvSpPr>
      <dsp:spPr>
        <a:xfrm rot="19857233">
          <a:off x="2495286" y="1705023"/>
          <a:ext cx="2723367" cy="2723367"/>
        </a:xfrm>
        <a:prstGeom prst="leftCircularArrow">
          <a:avLst>
            <a:gd name="adj1" fmla="val 2071"/>
            <a:gd name="adj2" fmla="val 248576"/>
            <a:gd name="adj3" fmla="val 2785426"/>
            <a:gd name="adj4" fmla="val 9785829"/>
            <a:gd name="adj5" fmla="val 2417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699F7-18A9-4B37-AE98-DCCE16D0B10F}">
      <dsp:nvSpPr>
        <dsp:cNvPr id="0" name=""/>
        <dsp:cNvSpPr/>
      </dsp:nvSpPr>
      <dsp:spPr>
        <a:xfrm>
          <a:off x="567384" y="2561167"/>
          <a:ext cx="1825161" cy="56134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1</a:t>
          </a:r>
          <a:r>
            <a:rPr lang="en-US" sz="2400" b="1" kern="1200" dirty="0" smtClean="0">
              <a:solidFill>
                <a:schemeClr val="tx1"/>
              </a:solidFill>
            </a:rPr>
            <a:t>: </a:t>
          </a:r>
          <a:r>
            <a:rPr lang="th-TH" sz="2000" b="1" kern="1200" dirty="0" smtClean="0">
              <a:solidFill>
                <a:schemeClr val="tx1"/>
              </a:solidFill>
            </a:rPr>
            <a:t>ชุมชน</a:t>
          </a:r>
          <a:br>
            <a:rPr lang="th-TH" sz="2000" b="1" kern="1200" dirty="0" smtClean="0">
              <a:solidFill>
                <a:schemeClr val="tx1"/>
              </a:solidFill>
            </a:rPr>
          </a:br>
          <a:r>
            <a:rPr lang="th-TH" sz="2000" b="1" kern="1200" dirty="0" smtClean="0">
              <a:solidFill>
                <a:schemeClr val="tx1"/>
              </a:solidFill>
            </a:rPr>
            <a:t>มีความพร้อม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583825" y="2577608"/>
        <a:ext cx="1792279" cy="528461"/>
      </dsp:txXfrm>
    </dsp:sp>
    <dsp:sp modelId="{5186F280-0493-424D-ADBD-E6C20CBED5F6}">
      <dsp:nvSpPr>
        <dsp:cNvPr id="0" name=""/>
        <dsp:cNvSpPr/>
      </dsp:nvSpPr>
      <dsp:spPr>
        <a:xfrm>
          <a:off x="2661504" y="1861667"/>
          <a:ext cx="2810656" cy="144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latin typeface="Angsana New" pitchFamily="18" charset="-34"/>
              <a:cs typeface="Angsana New" pitchFamily="18" charset="-34"/>
            </a:rPr>
            <a:t>พัฒนาความพร้อมชุมชน (</a:t>
          </a:r>
          <a:r>
            <a:rPr lang="en-US" sz="2000" kern="1200" dirty="0" smtClean="0">
              <a:latin typeface="Angsana New" pitchFamily="18" charset="-34"/>
              <a:cs typeface="Angsana New" pitchFamily="18" charset="-34"/>
            </a:rPr>
            <a:t>7</a:t>
          </a:r>
          <a:r>
            <a:rPr lang="th-TH" sz="2000" kern="1200" dirty="0" smtClean="0">
              <a:latin typeface="Angsana New" pitchFamily="18" charset="-34"/>
              <a:cs typeface="Angsana New" pitchFamily="18" charset="-34"/>
            </a:rPr>
            <a:t> ข้อ) </a:t>
          </a:r>
          <a:endParaRPr lang="en-GB" sz="2000" kern="1200" dirty="0">
            <a:latin typeface="Angsana New" pitchFamily="18" charset="-34"/>
            <a:cs typeface="Angsana New" pitchFamily="18" charset="-34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พัฒนาชุมขนมีศักยภาพ  (</a:t>
          </a:r>
          <a:r>
            <a:rPr lang="en-US" sz="2000" b="1" kern="1200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3</a:t>
          </a:r>
          <a:r>
            <a:rPr lang="en-GB" sz="2000" b="1" kern="1200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 </a:t>
          </a:r>
          <a:r>
            <a:rPr lang="th-TH" sz="2000" b="1" kern="1200" dirty="0" smtClean="0">
              <a:solidFill>
                <a:srgbClr val="00B050"/>
              </a:solidFill>
              <a:latin typeface="Angsana New" pitchFamily="18" charset="-34"/>
              <a:cs typeface="Angsana New" pitchFamily="18" charset="-34"/>
            </a:rPr>
            <a:t>ข้อ)</a:t>
          </a:r>
          <a:endParaRPr lang="en-GB" sz="2000" b="1" kern="1200" dirty="0">
            <a:solidFill>
              <a:srgbClr val="00B050"/>
            </a:solidFill>
            <a:latin typeface="Angsana New" pitchFamily="18" charset="-34"/>
            <a:cs typeface="Angsana New" pitchFamily="18" charset="-34"/>
          </a:endParaRPr>
        </a:p>
      </dsp:txBody>
      <dsp:txXfrm>
        <a:off x="2694815" y="2205157"/>
        <a:ext cx="2744034" cy="1070701"/>
      </dsp:txXfrm>
    </dsp:sp>
    <dsp:sp modelId="{93ADB9E5-B237-477A-9A28-890B7128F045}">
      <dsp:nvSpPr>
        <dsp:cNvPr id="0" name=""/>
        <dsp:cNvSpPr/>
      </dsp:nvSpPr>
      <dsp:spPr>
        <a:xfrm>
          <a:off x="4074105" y="-238561"/>
          <a:ext cx="3007362" cy="3007362"/>
        </a:xfrm>
        <a:prstGeom prst="circularArrow">
          <a:avLst>
            <a:gd name="adj1" fmla="val 1876"/>
            <a:gd name="adj2" fmla="val 224099"/>
            <a:gd name="adj3" fmla="val 18899892"/>
            <a:gd name="adj4" fmla="val 11875012"/>
            <a:gd name="adj5" fmla="val 2188"/>
          </a:avLst>
        </a:prstGeom>
        <a:solidFill>
          <a:schemeClr val="accent6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8AD4F2-DC17-4950-9F18-42DA541D69CA}">
      <dsp:nvSpPr>
        <dsp:cNvPr id="0" name=""/>
        <dsp:cNvSpPr/>
      </dsp:nvSpPr>
      <dsp:spPr>
        <a:xfrm>
          <a:off x="3644074" y="1421632"/>
          <a:ext cx="1828094" cy="620358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2: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th-TH" sz="2000" b="1" kern="1200" dirty="0" smtClean="0">
              <a:solidFill>
                <a:schemeClr val="tx1"/>
              </a:solidFill>
            </a:rPr>
            <a:t>ชุมชน</a:t>
          </a:r>
          <a:br>
            <a:rPr lang="th-TH" sz="2000" b="1" kern="1200" dirty="0" smtClean="0">
              <a:solidFill>
                <a:schemeClr val="tx1"/>
              </a:solidFill>
            </a:rPr>
          </a:br>
          <a:r>
            <a:rPr lang="th-TH" sz="2000" b="1" kern="1200" dirty="0" smtClean="0">
              <a:solidFill>
                <a:schemeClr val="tx1"/>
              </a:solidFill>
            </a:rPr>
            <a:t>มีศักยภาพ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3662244" y="1439802"/>
        <a:ext cx="1791754" cy="584018"/>
      </dsp:txXfrm>
    </dsp:sp>
    <dsp:sp modelId="{AB0C66ED-F8C6-4EC5-8D0F-CC374AFB09C9}">
      <dsp:nvSpPr>
        <dsp:cNvPr id="0" name=""/>
        <dsp:cNvSpPr/>
      </dsp:nvSpPr>
      <dsp:spPr>
        <a:xfrm>
          <a:off x="5686791" y="1224129"/>
          <a:ext cx="3026976" cy="1447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cs typeface="+mj-cs"/>
            </a:rPr>
            <a:t>พัฒนาความพร้อมชุมชน (7 ข้อ) </a:t>
          </a:r>
          <a:endParaRPr lang="en-GB" sz="2000" kern="1200" dirty="0">
            <a:cs typeface="+mj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kern="1200" dirty="0" smtClean="0">
              <a:cs typeface="+mj-cs"/>
            </a:rPr>
            <a:t>พัฒนาชุมขนมีศักยภาพ  (</a:t>
          </a:r>
          <a:r>
            <a:rPr lang="en-US" sz="2000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3</a:t>
          </a:r>
          <a:r>
            <a:rPr lang="en-GB" sz="2000" kern="1200" dirty="0" smtClean="0">
              <a:cs typeface="+mj-cs"/>
            </a:rPr>
            <a:t> </a:t>
          </a:r>
          <a:r>
            <a:rPr lang="th-TH" sz="2000" kern="1200" dirty="0" smtClean="0">
              <a:cs typeface="+mj-cs"/>
            </a:rPr>
            <a:t>ข้อ)</a:t>
          </a:r>
          <a:endParaRPr lang="en-GB" sz="2000" kern="1200" dirty="0">
            <a:cs typeface="+mj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000" b="1" kern="1200" dirty="0" smtClean="0">
              <a:solidFill>
                <a:srgbClr val="00B050"/>
              </a:solidFill>
              <a:cs typeface="+mj-cs"/>
            </a:rPr>
            <a:t>พัฒนาชุมชนเข้มแข็งยั่งยืน (</a:t>
          </a:r>
          <a:r>
            <a:rPr lang="en-US" sz="2000" b="1" kern="1200" dirty="0" smtClean="0">
              <a:solidFill>
                <a:srgbClr val="00B050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1</a:t>
          </a:r>
          <a:r>
            <a:rPr lang="th-TH" sz="2000" b="1" kern="1200" dirty="0" smtClean="0">
              <a:solidFill>
                <a:srgbClr val="00B050"/>
              </a:solidFill>
              <a:cs typeface="+mj-cs"/>
            </a:rPr>
            <a:t> ข้อ</a:t>
          </a:r>
          <a:r>
            <a:rPr lang="th-TH" sz="2000" b="1" kern="1200" dirty="0" smtClean="0">
              <a:solidFill>
                <a:srgbClr val="00B050"/>
              </a:solidFill>
            </a:rPr>
            <a:t>)</a:t>
          </a:r>
          <a:endParaRPr lang="en-GB" sz="2000" b="1" kern="1200" dirty="0">
            <a:solidFill>
              <a:srgbClr val="00B050"/>
            </a:solidFill>
          </a:endParaRPr>
        </a:p>
      </dsp:txBody>
      <dsp:txXfrm>
        <a:off x="5720102" y="1257440"/>
        <a:ext cx="2960354" cy="1070701"/>
      </dsp:txXfrm>
    </dsp:sp>
    <dsp:sp modelId="{E7A132AF-F822-48E6-BD72-69FC1F8A2E3B}">
      <dsp:nvSpPr>
        <dsp:cNvPr id="0" name=""/>
        <dsp:cNvSpPr/>
      </dsp:nvSpPr>
      <dsp:spPr>
        <a:xfrm>
          <a:off x="6841935" y="648073"/>
          <a:ext cx="1870260" cy="620358"/>
        </a:xfrm>
        <a:prstGeom prst="roundRect">
          <a:avLst>
            <a:gd name="adj" fmla="val 10000"/>
          </a:avLst>
        </a:prstGeom>
        <a:solidFill>
          <a:srgbClr val="F92FE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rPr>
            <a:t>Step 3: </a:t>
          </a:r>
          <a:r>
            <a:rPr lang="th-TH" sz="2000" b="1" kern="1200" dirty="0" smtClean="0">
              <a:solidFill>
                <a:schemeClr val="tx1"/>
              </a:solidFill>
            </a:rPr>
            <a:t>ชุมชน</a:t>
          </a:r>
          <a:br>
            <a:rPr lang="th-TH" sz="2000" b="1" kern="1200" dirty="0" smtClean="0">
              <a:solidFill>
                <a:schemeClr val="tx1"/>
              </a:solidFill>
            </a:rPr>
          </a:br>
          <a:r>
            <a:rPr lang="th-TH" sz="2000" b="1" kern="1200" dirty="0" smtClean="0">
              <a:solidFill>
                <a:schemeClr val="tx1"/>
              </a:solidFill>
            </a:rPr>
            <a:t>มีความเข้มแข็งยั่งยืน</a:t>
          </a:r>
          <a:endParaRPr lang="en-GB" sz="2000" b="1" kern="1200" dirty="0">
            <a:solidFill>
              <a:schemeClr val="tx1"/>
            </a:solidFill>
          </a:endParaRPr>
        </a:p>
      </dsp:txBody>
      <dsp:txXfrm>
        <a:off x="6860105" y="666243"/>
        <a:ext cx="1833920" cy="584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91AA04-DF20-41F5-9120-BC97BCF0C3B8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500" kern="1200"/>
        </a:p>
      </dsp:txBody>
      <dsp:txXfrm>
        <a:off x="3294175" y="2352385"/>
        <a:ext cx="1336450" cy="1148939"/>
      </dsp:txXfrm>
    </dsp:sp>
    <dsp:sp modelId="{9DBE3837-E092-4817-8CC8-87FFAB9F9DE0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kern="1200"/>
        </a:p>
      </dsp:txBody>
      <dsp:txXfrm>
        <a:off x="1953570" y="1712203"/>
        <a:ext cx="807100" cy="802154"/>
      </dsp:txXfrm>
    </dsp:sp>
    <dsp:sp modelId="{40598831-5036-44AC-9017-493D2AF6C61A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300" kern="1200"/>
        </a:p>
      </dsp:txBody>
      <dsp:txXfrm rot="-20700000">
        <a:off x="2804160" y="528320"/>
        <a:ext cx="894080" cy="894080"/>
      </dsp:txXfrm>
    </dsp:sp>
    <dsp:sp modelId="{64B13E8D-68BE-4F85-929F-BEC09BE990B9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E9D46-5B41-4CD0-A09A-F8FB6AEFFFC5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B3D29-444A-4FE1-AD4C-37941B695ECB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0687" tIns="45346" rIns="90687" bIns="453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0687" tIns="45346" rIns="90687" bIns="453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0AC6D9-6704-4963-B725-D0B9D3962F42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0687" tIns="45346" rIns="90687" bIns="453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687" tIns="45346" rIns="90687" bIns="453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Cordia New" pitchFamily="34" charset="-34"/>
              </a:defRPr>
            </a:lvl1pPr>
          </a:lstStyle>
          <a:p>
            <a:pPr>
              <a:defRPr/>
            </a:pPr>
            <a:fld id="{874CCE9A-95F0-43A8-A451-4FCAB8BDA65B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6184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0251" tIns="45128" rIns="90251" bIns="4512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0251" tIns="45128" rIns="90251" bIns="4512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74FEA5-15ED-4FE3-A7F6-748536C02F60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51" tIns="45128" rIns="90251" bIns="45128" rtlCol="0" anchor="ctr"/>
          <a:lstStyle/>
          <a:p>
            <a:pPr lvl="0"/>
            <a:endParaRPr lang="th-T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0251" tIns="45128" rIns="90251" bIns="4512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th-T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0251" tIns="45128" rIns="90251" bIns="4512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0251" tIns="45128" rIns="90251" bIns="4512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Cordia New" pitchFamily="34" charset="-34"/>
              </a:defRPr>
            </a:lvl1pPr>
          </a:lstStyle>
          <a:p>
            <a:pPr>
              <a:defRPr/>
            </a:pPr>
            <a:fld id="{72E14BDE-530D-4D30-BE33-9354662FB3A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05595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83FD4-29CB-4C31-87B6-7D85C9313762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7DD9-0FAA-4E24-A699-D17233542887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343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A7FD-1CC4-4214-B6A8-555812FAEC3F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B388F-B350-4219-A264-BC2DB064191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029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E4009-8337-4AC9-94A4-B0CCA0D5C4AB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2FEAF-AA66-4DAB-B05B-49B6E069980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2943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E4D8-63D4-4D03-B5DA-5EF6ADBFF37E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F16D8-C7F1-4DC3-BE6C-DB544F3936A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0669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1F148-0A02-4F5E-BA07-A3F26C69465C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B4AE-2711-4F26-8D57-E004485F13DD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96546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17E8F-C6C4-4773-9654-AB214826FF81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7017-E48D-4D69-9D7D-B6D3A22549F5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47849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CEA7B-4616-44A7-BEEA-E6DAA0D398B7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30CCD-577A-42E8-B8A9-7A83755B2CD8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46552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03B94-293E-43D6-8EA5-19C049D26F5B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C8B3-DF4A-4A0D-B388-75D88C33D606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97043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A211A-D32A-44D9-9909-FF0752F7B0A2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FDF67-8B44-49D0-807D-28788C3B2B7B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32886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75617-2358-4562-A8AC-976C98B60D00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AF5E6-EBA5-4F47-83D2-817947A2B234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05043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22B8-FCB8-4B57-A2DF-388DCC24CB07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6D30B-46AA-41AE-A2D4-5037C6D78906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3661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en-US" smtClean="0"/>
              <a:t>ระดับที่สอง</a:t>
            </a:r>
          </a:p>
          <a:p>
            <a:pPr lvl="2"/>
            <a:r>
              <a:rPr lang="th-TH" altLang="en-US" smtClean="0"/>
              <a:t>ระดับที่สาม</a:t>
            </a:r>
          </a:p>
          <a:p>
            <a:pPr lvl="3"/>
            <a:r>
              <a:rPr lang="th-TH" altLang="en-US" smtClean="0"/>
              <a:t>ระดับที่สี่</a:t>
            </a:r>
          </a:p>
          <a:p>
            <a:pPr lvl="4"/>
            <a:r>
              <a:rPr lang="th-TH" altLang="en-US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9C6629-D508-4EB0-9D80-A6024AC0A0F3}" type="datetimeFigureOut">
              <a:rPr lang="th-TH"/>
              <a:pPr>
                <a:defRPr/>
              </a:pPr>
              <a:t>07/11/59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972231-D712-45B4-8024-1321FAC15EC3}" type="slidenum">
              <a:rPr lang="th-TH" altLang="en-US"/>
              <a:pPr>
                <a:defRPr/>
              </a:pPr>
              <a:t>‹#›</a:t>
            </a:fld>
            <a:endParaRPr lang="th-TH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4025" y="2060848"/>
            <a:ext cx="8064500" cy="1800225"/>
          </a:xfrm>
          <a:solidFill>
            <a:srgbClr val="BFF7FD"/>
          </a:solidFill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altLang="en-US" dirty="0" smtClean="0">
                <a:effectLst>
                  <a:reflection blurRad="12700" stA="48000" endA="300" endPos="55000" dir="5400000" sy="-90000" algn="bl" rotWithShape="0"/>
                </a:effectLst>
              </a:rPr>
              <a:t>ตัวชี้วัด</a:t>
            </a:r>
            <a:br>
              <a:rPr lang="th-TH" altLang="en-US" dirty="0" smtClean="0">
                <a:effectLst>
                  <a:reflection blurRad="12700" stA="48000" endA="300" endPos="55000" dir="5400000" sy="-90000" algn="bl" rotWithShape="0"/>
                </a:effectLst>
              </a:rPr>
            </a:br>
            <a:r>
              <a:rPr lang="th-TH" altLang="en-US" dirty="0" smtClean="0">
                <a:effectLst>
                  <a:reflection blurRad="12700" stA="48000" endA="300" endPos="55000" dir="5400000" sy="-90000" algn="bl" rotWithShape="0"/>
                </a:effectLst>
              </a:rPr>
              <a:t>ร้อยละของตำบลมีชุมชนที่มีศักยภาพในการจัดการอนามัยสิ่งแวดล้อมชุมชน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285875" y="4652963"/>
            <a:ext cx="6400800" cy="1473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h-TH" b="1" dirty="0" smtClean="0">
                <a:solidFill>
                  <a:srgbClr val="7030A0"/>
                </a:solidFill>
                <a:cs typeface="+mj-cs"/>
              </a:rPr>
              <a:t>สำนักอนามัยสิ่งแวดล้อม กรมอนามัย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h-TH" b="1" dirty="0" smtClean="0">
                <a:solidFill>
                  <a:srgbClr val="7030A0"/>
                </a:solidFill>
                <a:cs typeface="+mj-cs"/>
              </a:rPr>
              <a:t>กระทรวงสาธารณสุข</a:t>
            </a:r>
            <a:endParaRPr lang="th-TH" b="1" dirty="0">
              <a:solidFill>
                <a:srgbClr val="7030A0"/>
              </a:solidFill>
              <a:cs typeface="+mj-cs"/>
            </a:endParaRPr>
          </a:p>
        </p:txBody>
      </p:sp>
      <p:pic>
        <p:nvPicPr>
          <p:cNvPr id="2052" name="Picture 2" descr="\\10.4.3.122\งานด้าน Website\design web\logo\doh_anamai\png\doh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88"/>
          <a:stretch>
            <a:fillRect/>
          </a:stretch>
        </p:blipFill>
        <p:spPr bwMode="auto">
          <a:xfrm>
            <a:off x="3779838" y="404813"/>
            <a:ext cx="14128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387350" y="2997200"/>
          <a:ext cx="820896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63"/>
              </a:tblGrid>
              <a:tr h="7313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. 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แกนนำชุมชน/ </a:t>
                      </a:r>
                      <a:r>
                        <a:rPr lang="th-TH" sz="2400" b="0" dirty="0" err="1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อส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ม. ได้รับการพัฒนาศักยภาพ เสริมสร้างองค์ความรู้ด้านอนามัยสิ่งแวดล้อม 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และร่วมสนับสนุน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การดำเนินงานในพื้นที่ 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59838" marR="5983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313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2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+mj-cs"/>
                        </a:rPr>
                        <a:t>. </a:t>
                      </a:r>
                      <a:r>
                        <a:rPr lang="th-TH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ประชาชนมีส่วนร่วมในการวิเคราะห์ และจัดลำดับปัญหา/ความเสี่ยงของชุมชนด้านอนามัยสิ่งแวดล้อม  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+mj-cs"/>
                      </a:endParaRPr>
                    </a:p>
                  </a:txBody>
                  <a:tcPr marL="59838" marR="59838" marT="0" marB="0">
                    <a:solidFill>
                      <a:schemeClr val="bg1"/>
                    </a:solidFill>
                  </a:tcPr>
                </a:tc>
              </a:tr>
              <a:tr h="7313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. 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ประชาชนร่วมคิด ร่วมจัดทำ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แผนงาน และดำเนินกิจกรรม</a:t>
                      </a:r>
                      <a:r>
                        <a:rPr lang="th-TH" sz="2400" b="0" dirty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ด้านอนามัยสิ่งแวดล้อม ที่สอดคล้องกับความเสี่ยงใน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พื้นที่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400" b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หรือค่ากลางระดับเขต/จังหวัด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/>
                        <a:cs typeface="Angsana New" pitchFamily="18" charset="-34"/>
                      </a:endParaRPr>
                    </a:p>
                  </a:txBody>
                  <a:tcPr marL="59838" marR="59838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276" name="TextBox 5"/>
          <p:cNvSpPr txBox="1">
            <a:spLocks noChangeArrowheads="1"/>
          </p:cNvSpPr>
          <p:nvPr/>
        </p:nvSpPr>
        <p:spPr bwMode="auto">
          <a:xfrm>
            <a:off x="387350" y="928688"/>
            <a:ext cx="8145463" cy="16922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en-US" sz="3200" b="1" u="sng">
                <a:latin typeface="Angsana New" pitchFamily="18" charset="-34"/>
              </a:rPr>
              <a:t>Step 2: </a:t>
            </a:r>
            <a:endParaRPr lang="th-TH" sz="3200" b="1" u="sng">
              <a:latin typeface="Angsana New" pitchFamily="18" charset="-34"/>
            </a:endParaRPr>
          </a:p>
          <a:p>
            <a:r>
              <a:rPr lang="th-TH" sz="2400" b="1">
                <a:latin typeface="Angsana New" pitchFamily="18" charset="-34"/>
              </a:rPr>
              <a:t>-  ผ่าน </a:t>
            </a:r>
            <a:r>
              <a:rPr lang="en-US" sz="2400" b="1">
                <a:latin typeface="Angsana New" pitchFamily="18" charset="-34"/>
              </a:rPr>
              <a:t>Step 1 </a:t>
            </a:r>
            <a:r>
              <a:rPr lang="th-TH" sz="2400" b="1"/>
              <a:t>การพัฒนาความพร้อมของชุมชน (กิจกรรม </a:t>
            </a:r>
            <a:r>
              <a:rPr lang="en-US" sz="2400" b="1">
                <a:latin typeface="Angsana New" pitchFamily="18" charset="-34"/>
              </a:rPr>
              <a:t>7 </a:t>
            </a:r>
            <a:r>
              <a:rPr lang="th-TH" sz="2400" b="1"/>
              <a:t>ข้อ)</a:t>
            </a:r>
            <a:endParaRPr lang="th-TH" sz="2400" b="1">
              <a:latin typeface="Angsana New" pitchFamily="18" charset="-34"/>
            </a:endParaRPr>
          </a:p>
          <a:p>
            <a:r>
              <a:rPr lang="th-TH" sz="2400" b="1"/>
              <a:t>- เพิ่มเติมขั้นตอน  ชุมชนมีศักยภาพในการจัดการอนามัยสิ่งแวดล้อม (</a:t>
            </a:r>
            <a:r>
              <a:rPr lang="en-US" sz="2400" b="1">
                <a:latin typeface="Angsana New" pitchFamily="18" charset="-34"/>
              </a:rPr>
              <a:t>Active community) </a:t>
            </a:r>
            <a:r>
              <a:rPr lang="th-TH" sz="2400" b="1">
                <a:latin typeface="Angsana New" pitchFamily="18" charset="-34"/>
              </a:rPr>
              <a:t>( </a:t>
            </a:r>
            <a:r>
              <a:rPr lang="en-US" sz="2400" b="1">
                <a:latin typeface="Angsana New" pitchFamily="18" charset="-34"/>
              </a:rPr>
              <a:t>3 </a:t>
            </a:r>
            <a:r>
              <a:rPr lang="th-TH" sz="2400" b="1">
                <a:latin typeface="Angsana New" pitchFamily="18" charset="-34"/>
              </a:rPr>
              <a:t>ข้อ)</a:t>
            </a:r>
          </a:p>
          <a:p>
            <a:r>
              <a:rPr lang="th-TH" sz="2400" b="1">
                <a:latin typeface="Angsana New" pitchFamily="18" charset="-34"/>
              </a:rPr>
              <a:t>ได้แก่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4213" y="115888"/>
            <a:ext cx="7848600" cy="523875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หลักเกณฑ์การพัฒนาชุมชนเข้มแข็งในการจัดการอนามัยสิ่งแวดล้อม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6"/>
          <p:cNvSpPr txBox="1">
            <a:spLocks noChangeArrowheads="1"/>
          </p:cNvSpPr>
          <p:nvPr/>
        </p:nvSpPr>
        <p:spPr bwMode="auto">
          <a:xfrm>
            <a:off x="461963" y="908050"/>
            <a:ext cx="8070850" cy="20621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en-US" sz="3200" b="1" u="sng">
                <a:latin typeface="Angsana New" pitchFamily="18" charset="-34"/>
              </a:rPr>
              <a:t>Step 3:</a:t>
            </a:r>
            <a:r>
              <a:rPr lang="en-US" sz="3200" b="1">
                <a:latin typeface="Angsana New" pitchFamily="18" charset="-34"/>
              </a:rPr>
              <a:t> </a:t>
            </a:r>
            <a:endParaRPr lang="th-TH" sz="3200" b="1">
              <a:latin typeface="Angsana New" pitchFamily="18" charset="-34"/>
            </a:endParaRPr>
          </a:p>
          <a:p>
            <a:r>
              <a:rPr lang="th-TH" sz="2400" b="1">
                <a:latin typeface="Angsana New" pitchFamily="18" charset="-34"/>
              </a:rPr>
              <a:t>- ผ่าน </a:t>
            </a:r>
            <a:r>
              <a:rPr lang="en-US" sz="2400" b="1">
                <a:latin typeface="Angsana New" pitchFamily="18" charset="-34"/>
              </a:rPr>
              <a:t>Step 1</a:t>
            </a:r>
            <a:r>
              <a:rPr lang="th-TH" sz="2400" b="1"/>
              <a:t>การพัฒนาความพร้อมของชุมชน (</a:t>
            </a:r>
            <a:r>
              <a:rPr lang="en-US" sz="2400" b="1">
                <a:latin typeface="Angsana New" pitchFamily="18" charset="-34"/>
              </a:rPr>
              <a:t>7 </a:t>
            </a:r>
            <a:r>
              <a:rPr lang="th-TH" sz="2400" b="1"/>
              <a:t>ข้อ)</a:t>
            </a:r>
            <a:endParaRPr lang="th-TH" sz="2400" b="1">
              <a:latin typeface="Angsana New" pitchFamily="18" charset="-34"/>
            </a:endParaRPr>
          </a:p>
          <a:p>
            <a:r>
              <a:rPr lang="th-TH" sz="2400" b="1"/>
              <a:t>- ผ่าน </a:t>
            </a:r>
            <a:r>
              <a:rPr lang="en-US" sz="2400" b="1">
                <a:latin typeface="Angsana New" pitchFamily="18" charset="-34"/>
              </a:rPr>
              <a:t>Step 2 </a:t>
            </a:r>
            <a:r>
              <a:rPr lang="th-TH" sz="2400" b="1"/>
              <a:t>ชุมชนมีศักยภาพในการจัดการอนามัยสิ่งแวดล้อม (</a:t>
            </a:r>
            <a:r>
              <a:rPr lang="en-US" sz="2400" b="1">
                <a:latin typeface="Angsana New" pitchFamily="18" charset="-34"/>
              </a:rPr>
              <a:t>Active community) </a:t>
            </a:r>
            <a:r>
              <a:rPr lang="th-TH" sz="2400" b="1">
                <a:latin typeface="Angsana New" pitchFamily="18" charset="-34"/>
              </a:rPr>
              <a:t>( </a:t>
            </a:r>
            <a:r>
              <a:rPr lang="en-US" sz="2400" b="1">
                <a:latin typeface="Angsana New" pitchFamily="18" charset="-34"/>
              </a:rPr>
              <a:t>3 </a:t>
            </a:r>
            <a:r>
              <a:rPr lang="th-TH" sz="2400" b="1">
                <a:latin typeface="Angsana New" pitchFamily="18" charset="-34"/>
              </a:rPr>
              <a:t>ข้อ)</a:t>
            </a:r>
          </a:p>
          <a:p>
            <a:r>
              <a:rPr lang="th-TH" sz="2400" b="1"/>
              <a:t>- เพิ่มเติมขั้นตอน ชุมชนมีความเข้มแข็งยั่งยืน (</a:t>
            </a:r>
            <a:r>
              <a:rPr lang="en-US" sz="2400" b="1">
                <a:latin typeface="Angsana New" pitchFamily="18" charset="-34"/>
              </a:rPr>
              <a:t>1 </a:t>
            </a:r>
            <a:r>
              <a:rPr lang="th-TH" sz="2400" b="1"/>
              <a:t>ข้อ)</a:t>
            </a:r>
          </a:p>
          <a:p>
            <a:r>
              <a:rPr lang="th-TH" sz="2400" b="1"/>
              <a:t>ได้แก่ 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387350" y="3287713"/>
            <a:ext cx="8353425" cy="1384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th-TH" dirty="0"/>
              <a:t>มีนวัตกรรมชุมชนด้านอนามัยสิ่งแวดล้อม ที่ช่วยลดหรือจัดการปัญหาความเสี่ยงด้านอนามัยสิ่งแวดล้อมของชุมชน ที่เหมาะสมกับบริบทพื้นที่ เช่น ระบบเฝ้าระวังอนามัยสิ่งแวดล้อมชุมชน เป็นต้น</a:t>
            </a:r>
            <a:endParaRPr lang="en-US" dirty="0">
              <a:latin typeface="Angsana New" pitchFamily="18" charset="-34"/>
              <a:ea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213" y="115888"/>
            <a:ext cx="7848600" cy="523875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หลักเกณฑ์การพัฒนาชุมชนเข้มแข็งในการจัดการอนามัยสิ่งแวดล้อม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395288" y="1125538"/>
            <a:ext cx="8280400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h-TH" sz="2000" dirty="0">
                <a:cs typeface="+mj-cs"/>
              </a:rPr>
              <a:t>	</a:t>
            </a:r>
            <a:r>
              <a:rPr lang="th-TH" sz="2000" b="1" u="sng" dirty="0">
                <a:cs typeface="+mj-cs"/>
              </a:rPr>
              <a:t>ระดับความพร้อมของชุมชน</a:t>
            </a:r>
            <a:r>
              <a:rPr lang="th-TH" sz="2000" dirty="0">
                <a:cs typeface="+mj-cs"/>
              </a:rPr>
              <a:t> สำนักงานสาธารณสุขจังหวัด ต้องทำการประเมินชุมชน โดยคัดกรองระดับความก้าวหน้าในการพัฒนา ดังนี้</a:t>
            </a:r>
            <a:endParaRPr lang="en-US" sz="2000" dirty="0">
              <a:cs typeface="+mj-cs"/>
            </a:endParaRPr>
          </a:p>
          <a:p>
            <a:pPr>
              <a:defRPr/>
            </a:pPr>
            <a:r>
              <a:rPr lang="en-US" sz="2000" dirty="0">
                <a:cs typeface="+mj-cs"/>
              </a:rPr>
              <a:t>	</a:t>
            </a:r>
            <a:r>
              <a:rPr lang="th-TH" sz="2000" dirty="0">
                <a:latin typeface="Angsana New" pitchFamily="18" charset="-34"/>
              </a:rPr>
              <a:t>ระดับ </a:t>
            </a:r>
            <a:r>
              <a:rPr lang="en-US" sz="2000" dirty="0">
                <a:latin typeface="Angsana New" pitchFamily="18" charset="-34"/>
              </a:rPr>
              <a:t>1</a:t>
            </a:r>
            <a:r>
              <a:rPr lang="th-TH" sz="2000" dirty="0">
                <a:latin typeface="Angsana New" pitchFamily="18" charset="-34"/>
              </a:rPr>
              <a:t> คือ ดำเนินกิจกรรมในขั้นตอนเตรียมความพร้อม ได้เพียง  1 กิจกรรม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th-TH" sz="2000" dirty="0">
                <a:latin typeface="Angsana New" pitchFamily="18" charset="-34"/>
              </a:rPr>
              <a:t>	ระดับ </a:t>
            </a:r>
            <a:r>
              <a:rPr lang="en-US" sz="2000" dirty="0">
                <a:latin typeface="Angsana New" pitchFamily="18" charset="-34"/>
              </a:rPr>
              <a:t>2</a:t>
            </a:r>
            <a:r>
              <a:rPr lang="th-TH" sz="2000" dirty="0">
                <a:latin typeface="Angsana New" pitchFamily="18" charset="-34"/>
              </a:rPr>
              <a:t> คือ ดำเนินกิจกรรมในขั้นตอนเตรียมความพร้อม ได้เพียง </a:t>
            </a:r>
            <a:r>
              <a:rPr lang="en-US" sz="2000" dirty="0">
                <a:latin typeface="Angsana New" pitchFamily="18" charset="-34"/>
              </a:rPr>
              <a:t>2-3 </a:t>
            </a:r>
            <a:r>
              <a:rPr lang="th-TH" sz="2000" dirty="0">
                <a:latin typeface="Angsana New" pitchFamily="18" charset="-34"/>
              </a:rPr>
              <a:t>กิจกรรม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th-TH" sz="2000" dirty="0">
                <a:latin typeface="Angsana New" pitchFamily="18" charset="-34"/>
              </a:rPr>
              <a:t>	ระดับ </a:t>
            </a:r>
            <a:r>
              <a:rPr lang="en-US" sz="2000" dirty="0">
                <a:latin typeface="Angsana New" pitchFamily="18" charset="-34"/>
              </a:rPr>
              <a:t>3</a:t>
            </a:r>
            <a:r>
              <a:rPr lang="th-TH" sz="2000" dirty="0">
                <a:latin typeface="Angsana New" pitchFamily="18" charset="-34"/>
              </a:rPr>
              <a:t> คือ ดำเนินกิจกรรมในขั้นตอนเตรียมความพร้อม ได้เพียง </a:t>
            </a:r>
            <a:r>
              <a:rPr lang="en-US" sz="2000" dirty="0">
                <a:latin typeface="Angsana New" pitchFamily="18" charset="-34"/>
              </a:rPr>
              <a:t>4-6 </a:t>
            </a:r>
            <a:r>
              <a:rPr lang="th-TH" sz="2000" dirty="0">
                <a:latin typeface="Angsana New" pitchFamily="18" charset="-34"/>
              </a:rPr>
              <a:t>กิจกรรม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th-TH" sz="2000" dirty="0">
                <a:latin typeface="Angsana New" pitchFamily="18" charset="-34"/>
              </a:rPr>
              <a:t>	ระดับ 4 คือ ดำเนินกิจกรรมในขั้นตอนเตรียมความพร้อม ได้ครบทุกกิจกรรม</a:t>
            </a:r>
          </a:p>
          <a:p>
            <a:pPr>
              <a:defRPr/>
            </a:pP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th-TH" sz="2000" dirty="0">
                <a:latin typeface="Angsana New" pitchFamily="18" charset="-34"/>
              </a:rPr>
              <a:t>	</a:t>
            </a:r>
            <a:r>
              <a:rPr lang="th-TH" sz="2000" b="1" u="sng" dirty="0">
                <a:latin typeface="Angsana New" pitchFamily="18" charset="-34"/>
              </a:rPr>
              <a:t>ระดับการวิเคราะห์ความเข้มแข็งชุมชน</a:t>
            </a:r>
            <a:r>
              <a:rPr lang="th-TH" sz="2000" dirty="0">
                <a:latin typeface="Angsana New" pitchFamily="18" charset="-34"/>
              </a:rPr>
              <a:t> สำนักงานสาธารณสุขจังหวัด ประเมินความมีศักยภาพชุมชน </a:t>
            </a:r>
            <a:r>
              <a:rPr lang="th-TH" sz="2000" b="1" dirty="0">
                <a:latin typeface="Angsana New" pitchFamily="18" charset="-34"/>
              </a:rPr>
              <a:t>เมื่อชุมชนพัฒนาอยู่ในระดับที่ </a:t>
            </a:r>
            <a:r>
              <a:rPr lang="en-US" sz="2000" b="1" dirty="0">
                <a:latin typeface="Angsana New" pitchFamily="18" charset="-34"/>
              </a:rPr>
              <a:t>4 </a:t>
            </a:r>
            <a:r>
              <a:rPr lang="th-TH" sz="2000" b="1" dirty="0">
                <a:latin typeface="Angsana New" pitchFamily="18" charset="-34"/>
              </a:rPr>
              <a:t>ได้สำเร็จ</a:t>
            </a:r>
            <a:r>
              <a:rPr lang="th-TH" sz="2000" dirty="0">
                <a:latin typeface="Angsana New" pitchFamily="18" charset="-34"/>
              </a:rPr>
              <a:t> ดังนี้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en-US" sz="2000" dirty="0">
                <a:latin typeface="Angsana New" pitchFamily="18" charset="-34"/>
              </a:rPr>
              <a:t>	</a:t>
            </a:r>
            <a:r>
              <a:rPr lang="th-TH" sz="2000" b="1" dirty="0">
                <a:latin typeface="Angsana New" pitchFamily="18" charset="-34"/>
              </a:rPr>
              <a:t>1. ชุมชนมีความพร้อม </a:t>
            </a:r>
            <a:r>
              <a:rPr lang="th-TH" sz="2000" dirty="0">
                <a:latin typeface="Angsana New" pitchFamily="18" charset="-34"/>
              </a:rPr>
              <a:t>คือ ชุมชนที่มีการพัฒนาในระดับการเตรียมความพร้อม อยู่ในระดับ 4 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en-US" sz="2000" dirty="0">
                <a:latin typeface="Angsana New" pitchFamily="18" charset="-34"/>
              </a:rPr>
              <a:t>	</a:t>
            </a:r>
            <a:r>
              <a:rPr lang="th-TH" sz="2000" b="1" dirty="0">
                <a:latin typeface="Angsana New" pitchFamily="18" charset="-34"/>
              </a:rPr>
              <a:t>2. ชุมชนมีศักยภาพ (</a:t>
            </a:r>
            <a:r>
              <a:rPr lang="en-US" sz="2000" b="1" dirty="0">
                <a:latin typeface="Angsana New" pitchFamily="18" charset="-34"/>
              </a:rPr>
              <a:t>Active community)</a:t>
            </a:r>
            <a:r>
              <a:rPr lang="th-TH" sz="2000" b="1" dirty="0">
                <a:latin typeface="Angsana New" pitchFamily="18" charset="-34"/>
              </a:rPr>
              <a:t> </a:t>
            </a:r>
            <a:r>
              <a:rPr lang="th-TH" sz="2000" dirty="0">
                <a:latin typeface="Angsana New" pitchFamily="18" charset="-34"/>
              </a:rPr>
              <a:t>คือ ชุมชนที่มีความพร้อมอยู่ ในระดับที่ 4 และดำเนินการในระดับการพัฒนาศักยภาพ ได้ครบทุกกิจกรรม</a:t>
            </a:r>
            <a:endParaRPr lang="en-US" sz="2000" dirty="0">
              <a:latin typeface="Angsana New" pitchFamily="18" charset="-34"/>
            </a:endParaRPr>
          </a:p>
          <a:p>
            <a:pPr>
              <a:defRPr/>
            </a:pPr>
            <a:r>
              <a:rPr lang="en-US" sz="2000" dirty="0">
                <a:latin typeface="Angsana New" pitchFamily="18" charset="-34"/>
              </a:rPr>
              <a:t>	</a:t>
            </a:r>
            <a:r>
              <a:rPr lang="en-US" sz="2000" b="1" dirty="0">
                <a:latin typeface="Angsana New" pitchFamily="18" charset="-34"/>
              </a:rPr>
              <a:t>3. </a:t>
            </a:r>
            <a:r>
              <a:rPr lang="th-TH" sz="2000" b="1" dirty="0">
                <a:latin typeface="Angsana New" pitchFamily="18" charset="-34"/>
              </a:rPr>
              <a:t>ชุมชนมีความเข้มแข็งยั่งยืน </a:t>
            </a:r>
            <a:r>
              <a:rPr lang="th-TH" sz="2000" dirty="0">
                <a:latin typeface="Angsana New" pitchFamily="18" charset="-34"/>
              </a:rPr>
              <a:t>คือ ชุมชนที่มีความพร้อมอยู่ ในระดับที่ 4 และดำเนินการในระดับการพัฒนาศักยภาพ และระดับการพัฒนาความเข้มแข็ง </a:t>
            </a:r>
            <a:r>
              <a:rPr lang="th-TH" sz="2000" dirty="0">
                <a:cs typeface="+mj-cs"/>
              </a:rPr>
              <a:t>อย่างยั่งยืนได้ครบทุกกิจกรรม</a:t>
            </a:r>
            <a:endParaRPr lang="en-US" sz="2000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550" y="260350"/>
            <a:ext cx="7488238" cy="523875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การวัดผลการพัฒนาชุมชนให้มีศักยภาพในการจัดการอนามัยสิ่งแวดล้อม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solidFill>
            <a:srgbClr val="00B0F0"/>
          </a:solidFill>
        </p:spPr>
        <p:txBody>
          <a:bodyPr/>
          <a:lstStyle/>
          <a:p>
            <a:pPr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การประกวดนวัตกรรมชุมชน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กรมอนามัย ส่งเสริมการสร้างคุณค่างาน พัฒนาชุมชนเข้มแข็งในการจัดการอนามัยสิ่งแวดล้อมชุมชน โดยจัดให้มีการประกวดนวัตกรรมชุมชนด้านอนามัยสิ่งแวดล้อม ระดับประเทศ 3 ด้านคือ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1. นวัตกรรมชุมชน ประเภทผลิตภัณฑ์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2. นวัตกรรมชุมชน ประเภทการพัฒนากระบวนการ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3. นวัตกรรมชุมชน ประเภทการพัฒนาต้นแบบ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4.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นวัตกรรมชุมชน ประเภทการบริหารจัดการ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solidFill>
            <a:srgbClr val="00B0F0"/>
          </a:solidFill>
        </p:spPr>
        <p:txBody>
          <a:bodyPr/>
          <a:lstStyle/>
          <a:p>
            <a:pPr>
              <a:defRPr/>
            </a:pPr>
            <a:r>
              <a:rPr lang="th-TH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แนวทางการพิจารณานวัตกรรม</a:t>
            </a:r>
            <a:endParaRPr lang="th-TH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2771775" y="1125538"/>
            <a:ext cx="3455988" cy="8302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สำนักงานสาธารณสุขจังหวัด </a:t>
            </a:r>
          </a:p>
          <a:p>
            <a:pPr algn="ctr"/>
            <a:r>
              <a:rPr lang="th-TH" sz="2400"/>
              <a:t>คัดเลือกนวัตกรรมชุมชนระดับจังหวัด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2627313" y="2349500"/>
            <a:ext cx="367347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ศูนย์อนามัย</a:t>
            </a:r>
          </a:p>
          <a:p>
            <a:pPr algn="ctr"/>
            <a:r>
              <a:rPr lang="th-TH" sz="2400"/>
              <a:t>คัดเลือกนวัตกรรมชุมชนระดับเขตสุขภาพ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803525" y="3652838"/>
            <a:ext cx="3455988" cy="831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สำนักอนามัยสิ่งแวดล้อม</a:t>
            </a:r>
          </a:p>
          <a:p>
            <a:pPr algn="ctr"/>
            <a:r>
              <a:rPr lang="th-TH" sz="2400"/>
              <a:t>คัดเลือกนวัตกรรมชุมชนระดับประเทศ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161925" y="5329238"/>
            <a:ext cx="2122488" cy="8302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นวัตกรรมประเภทผลิตภัณฑ์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2447925" y="5343525"/>
            <a:ext cx="2125663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นวัตกรรมประเภท</a:t>
            </a:r>
          </a:p>
          <a:p>
            <a:pPr algn="ctr"/>
            <a:r>
              <a:rPr lang="th-TH" sz="2400"/>
              <a:t>กระบวนการ</a:t>
            </a: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4756150" y="5343525"/>
            <a:ext cx="213677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นวัตกรรมประเภทต้นแบบการพัฒนา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314825" y="1955800"/>
            <a:ext cx="431800" cy="393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1" name="Down Arrow 10"/>
          <p:cNvSpPr/>
          <p:nvPr/>
        </p:nvSpPr>
        <p:spPr>
          <a:xfrm>
            <a:off x="4322763" y="3246438"/>
            <a:ext cx="433387" cy="393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2" name="Down Arrow 11"/>
          <p:cNvSpPr/>
          <p:nvPr/>
        </p:nvSpPr>
        <p:spPr>
          <a:xfrm>
            <a:off x="793750" y="4967288"/>
            <a:ext cx="431800" cy="3937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3" name="Down Arrow 12"/>
          <p:cNvSpPr/>
          <p:nvPr/>
        </p:nvSpPr>
        <p:spPr>
          <a:xfrm>
            <a:off x="3078163" y="4935538"/>
            <a:ext cx="431800" cy="3937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4" name="Down Arrow 13"/>
          <p:cNvSpPr/>
          <p:nvPr/>
        </p:nvSpPr>
        <p:spPr>
          <a:xfrm>
            <a:off x="7853363" y="4922838"/>
            <a:ext cx="433387" cy="39211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cxnSp>
        <p:nvCxnSpPr>
          <p:cNvPr id="16" name="Straight Arrow Connector 15"/>
          <p:cNvCxnSpPr>
            <a:stCxn id="15365" idx="2"/>
            <a:endCxn id="12" idx="0"/>
          </p:cNvCxnSpPr>
          <p:nvPr/>
        </p:nvCxnSpPr>
        <p:spPr>
          <a:xfrm flipH="1">
            <a:off x="1009650" y="4484688"/>
            <a:ext cx="3522663" cy="48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5365" idx="2"/>
            <a:endCxn id="13" idx="0"/>
          </p:cNvCxnSpPr>
          <p:nvPr/>
        </p:nvCxnSpPr>
        <p:spPr>
          <a:xfrm flipH="1">
            <a:off x="3294063" y="4484688"/>
            <a:ext cx="1238250" cy="450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365" idx="2"/>
            <a:endCxn id="14" idx="0"/>
          </p:cNvCxnSpPr>
          <p:nvPr/>
        </p:nvCxnSpPr>
        <p:spPr>
          <a:xfrm>
            <a:off x="4532313" y="4484688"/>
            <a:ext cx="3538537" cy="438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7" name="TextBox 20"/>
          <p:cNvSpPr txBox="1">
            <a:spLocks noChangeArrowheads="1"/>
          </p:cNvSpPr>
          <p:nvPr/>
        </p:nvSpPr>
        <p:spPr bwMode="auto">
          <a:xfrm>
            <a:off x="250825" y="1128713"/>
            <a:ext cx="1944688" cy="8302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ระดับชุมชนเข้มแข็ง</a:t>
            </a:r>
            <a:br>
              <a:rPr lang="th-TH" sz="2400"/>
            </a:br>
            <a:r>
              <a:rPr lang="th-TH" sz="2400"/>
              <a:t>อย่างยั่งยืน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268538" y="1412875"/>
            <a:ext cx="358775" cy="360363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5379" name="TextBox 8"/>
          <p:cNvSpPr txBox="1">
            <a:spLocks noChangeArrowheads="1"/>
          </p:cNvSpPr>
          <p:nvPr/>
        </p:nvSpPr>
        <p:spPr bwMode="auto">
          <a:xfrm>
            <a:off x="7002463" y="5343525"/>
            <a:ext cx="213677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/>
              <a:t>นวัตกรรมประเภท</a:t>
            </a:r>
            <a:br>
              <a:rPr lang="th-TH" sz="2400"/>
            </a:br>
            <a:r>
              <a:rPr lang="th-TH" sz="2400"/>
              <a:t>การบริหารจัดการ</a:t>
            </a:r>
          </a:p>
        </p:txBody>
      </p:sp>
      <p:sp>
        <p:nvSpPr>
          <p:cNvPr id="23" name="Down Arrow 12"/>
          <p:cNvSpPr/>
          <p:nvPr/>
        </p:nvSpPr>
        <p:spPr>
          <a:xfrm>
            <a:off x="5570538" y="4945063"/>
            <a:ext cx="431800" cy="39370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cxnSp>
        <p:nvCxnSpPr>
          <p:cNvPr id="24" name="Straight Arrow Connector 17"/>
          <p:cNvCxnSpPr>
            <a:stCxn id="15365" idx="2"/>
            <a:endCxn id="23" idx="0"/>
          </p:cNvCxnSpPr>
          <p:nvPr/>
        </p:nvCxnSpPr>
        <p:spPr>
          <a:xfrm>
            <a:off x="4532313" y="4484688"/>
            <a:ext cx="1254125" cy="460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550" y="188913"/>
            <a:ext cx="7488238" cy="1076325"/>
          </a:xfrm>
          <a:prstGeom prst="rect">
            <a:avLst/>
          </a:prstGeom>
          <a:solidFill>
            <a:srgbClr val="00B0F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กลไกการติดตาม ประเมินผลการพัฒนาชุมชนเข้มแข็ง</a:t>
            </a:r>
            <a:b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ในการจัดการอนามัยสิ่งแวดล้อมชุมชน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2263" y="1557338"/>
            <a:ext cx="8424862" cy="48307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th-TH" dirty="0"/>
              <a:t>           เพื่อเป็นการเพิ่มประสิทธิภาพในการพัฒนางานชุมชนเข้มแข็งด้านอนามัยสิ่งแวดล้อม (ชุมชนมีศักยภาพในการจัดการอนามัยสิ่งแวดล้อม) จึงกำหนดให้มีการใช้แบบประเมินทั้งแบบออนไลน์ และแบบเอกสาร  สำหรับ</a:t>
            </a:r>
            <a:r>
              <a:rPr lang="th-TH" b="1" u="sng" dirty="0"/>
              <a:t>เจ้าหน้าที่สำนักงานสาธารณสุขจังหวัด</a:t>
            </a:r>
            <a:r>
              <a:rPr lang="th-TH" dirty="0"/>
              <a:t>ในการประเมินชุมชนในพื้นที่ โดยกำหนดการประเมิน ผ่านระบบออนไลน์ดังกล่าวหรือส่ง แบบรายงานมายัง สำนักอนามัยสิ่งแวดล้อม  กรมอนามัย</a:t>
            </a:r>
            <a:endParaRPr lang="en-US" dirty="0"/>
          </a:p>
          <a:p>
            <a:pPr>
              <a:defRPr/>
            </a:pPr>
            <a:r>
              <a:rPr lang="th-TH" dirty="0">
                <a:latin typeface="Angsana New" pitchFamily="18" charset="-34"/>
              </a:rPr>
              <a:t>ในรอบ   </a:t>
            </a:r>
            <a:r>
              <a:rPr lang="en-US" dirty="0">
                <a:latin typeface="Angsana New" pitchFamily="18" charset="-34"/>
              </a:rPr>
              <a:t>3 </a:t>
            </a:r>
            <a:r>
              <a:rPr lang="th-TH" dirty="0">
                <a:latin typeface="Angsana New" pitchFamily="18" charset="-34"/>
              </a:rPr>
              <a:t>เดือน </a:t>
            </a:r>
            <a:r>
              <a:rPr lang="en-US" dirty="0">
                <a:latin typeface="Angsana New" pitchFamily="18" charset="-34"/>
              </a:rPr>
              <a:t>6 </a:t>
            </a:r>
            <a:r>
              <a:rPr lang="th-TH" dirty="0">
                <a:latin typeface="Angsana New" pitchFamily="18" charset="-34"/>
              </a:rPr>
              <a:t>เดือน </a:t>
            </a:r>
            <a:r>
              <a:rPr lang="en-US" dirty="0">
                <a:latin typeface="Angsana New" pitchFamily="18" charset="-34"/>
              </a:rPr>
              <a:t>9 </a:t>
            </a:r>
            <a:r>
              <a:rPr lang="th-TH" dirty="0">
                <a:latin typeface="Angsana New" pitchFamily="18" charset="-34"/>
              </a:rPr>
              <a:t>เดือน และ </a:t>
            </a:r>
            <a:r>
              <a:rPr lang="en-US" dirty="0">
                <a:latin typeface="Angsana New" pitchFamily="18" charset="-34"/>
              </a:rPr>
              <a:t>12 </a:t>
            </a:r>
            <a:r>
              <a:rPr lang="th-TH" dirty="0">
                <a:latin typeface="Angsana New" pitchFamily="18" charset="-34"/>
              </a:rPr>
              <a:t>เดือน ซึ่งกรมอนามัย จะมี </a:t>
            </a:r>
            <a:r>
              <a:rPr lang="en-US" dirty="0">
                <a:latin typeface="Angsana New" pitchFamily="18" charset="-34"/>
              </a:rPr>
              <a:t>link </a:t>
            </a:r>
            <a:r>
              <a:rPr lang="th-TH" dirty="0">
                <a:latin typeface="Angsana New" pitchFamily="18" charset="-34"/>
              </a:rPr>
              <a:t>สำหรับการประเมินผลตามแต่ละ</a:t>
            </a:r>
            <a:r>
              <a:rPr lang="th-TH" dirty="0" err="1">
                <a:latin typeface="Angsana New" pitchFamily="18" charset="-34"/>
              </a:rPr>
              <a:t>ไตรมาส</a:t>
            </a:r>
            <a:r>
              <a:rPr lang="th-TH" dirty="0">
                <a:latin typeface="Angsana New" pitchFamily="18" charset="-34"/>
              </a:rPr>
              <a:t>ดังกล่าว (</a:t>
            </a:r>
            <a:r>
              <a:rPr lang="en-US" dirty="0">
                <a:latin typeface="Angsana New" pitchFamily="18" charset="-34"/>
              </a:rPr>
              <a:t>link </a:t>
            </a:r>
            <a:r>
              <a:rPr lang="th-TH" dirty="0">
                <a:latin typeface="Angsana New" pitchFamily="18" charset="-34"/>
              </a:rPr>
              <a:t>ต่างกัน)  ส่งผ่านช่องทาง ศูนย์อนามัย เพื่อประสานความร่วม สำนักงานสาธารณสุขจังหวัด ทำการประเมินผลความก้าวหน้า ตามกำหนดต่อไป </a:t>
            </a:r>
            <a:r>
              <a:rPr lang="en-US" dirty="0">
                <a:latin typeface="Angsana New" pitchFamily="18" charset="-34"/>
              </a:rPr>
              <a:t>            </a:t>
            </a:r>
          </a:p>
          <a:p>
            <a:pPr>
              <a:defRPr/>
            </a:pPr>
            <a:r>
              <a:rPr lang="en-US" dirty="0">
                <a:latin typeface="Angsana New" pitchFamily="18" charset="-34"/>
              </a:rPr>
              <a:t>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Link </a:t>
            </a:r>
            <a:r>
              <a:rPr lang="th-TH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ไตรมาส</a:t>
            </a:r>
            <a:r>
              <a:rPr lang="th-TH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แรก</a:t>
            </a:r>
          </a:p>
          <a:p>
            <a:pPr>
              <a:defRPr/>
            </a:pPr>
            <a:r>
              <a:rPr lang="en-US" dirty="0">
                <a:latin typeface="Angsana New" pitchFamily="18" charset="-34"/>
              </a:rPr>
              <a:t>                                  https://goo.gl/forms/9AKCppn2tSrzSXJN2</a:t>
            </a:r>
            <a:endParaRPr lang="th-TH" dirty="0"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9" t="19118" r="28171" b="23897"/>
          <a:stretch>
            <a:fillRect/>
          </a:stretch>
        </p:blipFill>
        <p:spPr bwMode="auto">
          <a:xfrm>
            <a:off x="1771650" y="1268413"/>
            <a:ext cx="5392738" cy="539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611188" y="188913"/>
            <a:ext cx="8353425" cy="954087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en-US" b="1">
                <a:solidFill>
                  <a:schemeClr val="bg1"/>
                </a:solidFill>
              </a:rPr>
              <a:t>QR code </a:t>
            </a:r>
            <a:r>
              <a:rPr lang="th-TH" b="1">
                <a:solidFill>
                  <a:schemeClr val="bg1"/>
                </a:solidFill>
              </a:rPr>
              <a:t>แบบประเมินการพัฒนาชุมชนเข้มแข็งด้านอนามัยสิ่งแวดล้อม</a:t>
            </a:r>
          </a:p>
          <a:p>
            <a:pPr algn="ctr"/>
            <a:r>
              <a:rPr lang="th-TH" b="1">
                <a:solidFill>
                  <a:schemeClr val="bg1"/>
                </a:solidFill>
              </a:rPr>
              <a:t>(</a:t>
            </a:r>
            <a:r>
              <a:rPr lang="en-US" b="1">
                <a:solidFill>
                  <a:schemeClr val="bg1"/>
                </a:solidFill>
              </a:rPr>
              <a:t>Active Community) </a:t>
            </a:r>
            <a:r>
              <a:rPr lang="th-TH" b="1">
                <a:solidFill>
                  <a:schemeClr val="bg1"/>
                </a:solidFill>
              </a:rPr>
              <a:t>ประจำไตรมาส </a:t>
            </a:r>
            <a:r>
              <a:rPr lang="en-US" b="1">
                <a:solidFill>
                  <a:schemeClr val="bg1"/>
                </a:solidFill>
                <a:latin typeface="Angsana New" pitchFamily="18" charset="-34"/>
              </a:rPr>
              <a:t>1 </a:t>
            </a:r>
            <a:r>
              <a:rPr lang="th-TH" b="1">
                <a:solidFill>
                  <a:schemeClr val="bg1"/>
                </a:solidFill>
                <a:latin typeface="Angsana New" pitchFamily="18" charset="-34"/>
              </a:rPr>
              <a:t>(ตุลาคม – ธันวาคม </a:t>
            </a:r>
            <a:r>
              <a:rPr lang="en-US" b="1">
                <a:solidFill>
                  <a:schemeClr val="bg1"/>
                </a:solidFill>
                <a:latin typeface="Angsana New" pitchFamily="18" charset="-34"/>
              </a:rPr>
              <a:t>2559)</a:t>
            </a:r>
            <a:endParaRPr lang="th-TH" b="1">
              <a:solidFill>
                <a:schemeClr val="bg1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1" t="21507" r="10274" b="6688"/>
          <a:stretch>
            <a:fillRect/>
          </a:stretch>
        </p:blipFill>
        <p:spPr bwMode="auto">
          <a:xfrm>
            <a:off x="-36513" y="260350"/>
            <a:ext cx="9061451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5" t="22723" r="6250" b="6688"/>
          <a:stretch>
            <a:fillRect/>
          </a:stretch>
        </p:blipFill>
        <p:spPr bwMode="auto">
          <a:xfrm>
            <a:off x="250825" y="620713"/>
            <a:ext cx="8724900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771775" y="1989138"/>
            <a:ext cx="6196013" cy="1223962"/>
          </a:xfrm>
        </p:spPr>
        <p:txBody>
          <a:bodyPr/>
          <a:lstStyle/>
          <a:p>
            <a:pPr marL="0" indent="0" algn="ctr" eaLnBrk="1" hangingPunct="1">
              <a:buFont typeface="Brush Script MT" pitchFamily="66" charset="0"/>
              <a:buNone/>
            </a:pPr>
            <a:r>
              <a:rPr lang="en-US" altLang="en-US" sz="4800" smtClean="0">
                <a:cs typeface="Cordia New" pitchFamily="34" charset="-34"/>
              </a:rPr>
              <a:t>Thank you</a:t>
            </a:r>
            <a:endParaRPr lang="th-TH" altLang="en-US" sz="4800" smtClean="0"/>
          </a:p>
        </p:txBody>
      </p:sp>
      <p:graphicFrame>
        <p:nvGraphicFramePr>
          <p:cNvPr id="2" name="ไดอะแกรม 1"/>
          <p:cNvGraphicFramePr/>
          <p:nvPr/>
        </p:nvGraphicFramePr>
        <p:xfrm>
          <a:off x="-252536" y="13407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solidFill>
            <a:srgbClr val="92D050"/>
          </a:solidFill>
        </p:spPr>
        <p:txBody>
          <a:bodyPr/>
          <a:lstStyle/>
          <a:p>
            <a:pPr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ชุดข้อมูลเรื่องการจัดการชุมชน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611188" y="1125538"/>
          <a:ext cx="7993061" cy="4342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677"/>
                <a:gridCol w="1224136"/>
                <a:gridCol w="1296144"/>
                <a:gridCol w="1137492"/>
                <a:gridCol w="1598612"/>
              </a:tblGrid>
              <a:tr h="457103">
                <a:tc rowSpan="2">
                  <a:txBody>
                    <a:bodyPr/>
                    <a:lstStyle/>
                    <a:p>
                      <a:pPr algn="ctr"/>
                      <a:endParaRPr lang="th-TH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โครงการ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ชุมชนที่ผ่านเกณฑ์พัฒนาตามโครงการ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th-TH" sz="2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หน่วยงาน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</a:tr>
              <a:tr h="822840">
                <a:tc v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จำนวน</a:t>
                      </a: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ทั้งหมด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จำนวนผ่าน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(แห่ง)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</a:rPr>
                        <a:t>ร้อยละ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683" marB="45683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1005708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1. </a:t>
                      </a:r>
                      <a:r>
                        <a:rPr lang="en-US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100</a:t>
                      </a:r>
                      <a:r>
                        <a:rPr lang="en-US" sz="2000" b="1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ตำบล</a:t>
                      </a:r>
                      <a:r>
                        <a:rPr lang="th-TH" sz="2000" b="1" dirty="0" err="1" smtClean="0">
                          <a:latin typeface="Angsana New" pitchFamily="18" charset="-34"/>
                          <a:cs typeface="Angsana New" pitchFamily="18" charset="-34"/>
                        </a:rPr>
                        <a:t>บูรณา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การด้านส่งเสริมสุขภาพ </a:t>
                      </a:r>
                      <a:r>
                        <a:rPr lang="en-US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5 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กลุ่มวัย</a:t>
                      </a:r>
                      <a:r>
                        <a:rPr lang="th-TH" sz="2000" b="1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และอนามัยสิ่งแวดล้อม</a:t>
                      </a:r>
                      <a:r>
                        <a:rPr lang="th-TH" sz="2000" b="1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lang="th-TH" sz="20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100</a:t>
                      </a:r>
                      <a:endParaRPr lang="th-TH" sz="2800" baseline="0" dirty="0" smtClean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117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117%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Angsana New" pitchFamily="18" charset="-34"/>
                          <a:cs typeface="Angsana New" pitchFamily="18" charset="-34"/>
                        </a:rPr>
                        <a:t>กรมอนามัย</a:t>
                      </a:r>
                      <a:r>
                        <a:rPr lang="en-US" sz="200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lang="th-TH" sz="20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0927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2. หมู่บ้านจัดการสุขภาพ ระดับดี</a:t>
                      </a:r>
                      <a:b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</a:b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ขึ้นไป</a:t>
                      </a:r>
                      <a:endParaRPr lang="th-TH" sz="20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79,322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67,019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84.5%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Angsana New" pitchFamily="18" charset="-34"/>
                          <a:cs typeface="Angsana New" pitchFamily="18" charset="-34"/>
                        </a:rPr>
                        <a:t>กองสนับสนุนสุขภาพภาคประชาชน</a:t>
                      </a:r>
                      <a:endParaRPr lang="th-TH" sz="1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bg1"/>
                    </a:solidFill>
                  </a:tcPr>
                </a:tc>
              </a:tr>
              <a:tr h="639971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3. ตำบลจัดการสุขภาพ</a:t>
                      </a:r>
                      <a:r>
                        <a:rPr lang="en-US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ระดับดีขึ้นไป</a:t>
                      </a:r>
                      <a:endParaRPr lang="th-TH" sz="20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>
                          <a:latin typeface="Angsana New" pitchFamily="18" charset="-34"/>
                          <a:cs typeface="Angsana New" pitchFamily="18" charset="-34"/>
                        </a:rPr>
                        <a:t>7,255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6,584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90.8%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Angsana New" pitchFamily="18" charset="-34"/>
                          <a:cs typeface="Angsana New" pitchFamily="18" charset="-34"/>
                        </a:rPr>
                        <a:t>กองสนับสนุนสุขภาพภาคประชาชน</a:t>
                      </a: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15263">
                <a:tc>
                  <a:txBody>
                    <a:bodyPr/>
                    <a:lstStyle/>
                    <a:p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4. ประเทศไทยไร้ขยะฯ  (1 จังหวัด </a:t>
                      </a:r>
                      <a:r>
                        <a:rPr lang="en-US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/>
                      </a:r>
                      <a:br>
                        <a:rPr lang="en-US" sz="2000" b="1" dirty="0" smtClean="0">
                          <a:latin typeface="Angsana New" pitchFamily="18" charset="-34"/>
                          <a:cs typeface="Angsana New" pitchFamily="18" charset="-34"/>
                        </a:rPr>
                      </a:b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1 </a:t>
                      </a:r>
                      <a:r>
                        <a:rPr lang="th-TH" sz="2000" b="1" dirty="0" err="1" smtClean="0">
                          <a:latin typeface="Angsana New" pitchFamily="18" charset="-34"/>
                          <a:cs typeface="Angsana New" pitchFamily="18" charset="-34"/>
                        </a:rPr>
                        <a:t>อปท</a:t>
                      </a:r>
                      <a:r>
                        <a:rPr lang="th-TH" sz="2000" b="1" dirty="0" smtClean="0">
                          <a:latin typeface="Angsana New" pitchFamily="18" charset="-34"/>
                          <a:cs typeface="Angsana New" pitchFamily="18" charset="-34"/>
                        </a:rPr>
                        <a:t>.  ต้นแบบจัดการขยะ)</a:t>
                      </a:r>
                      <a:endParaRPr lang="th-TH" sz="2000" b="1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77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77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Angsana New" pitchFamily="18" charset="-34"/>
                          <a:cs typeface="Angsana New" pitchFamily="18" charset="-34"/>
                        </a:rPr>
                        <a:t>100</a:t>
                      </a:r>
                      <a:r>
                        <a:rPr lang="en-US" sz="2800" dirty="0" smtClean="0">
                          <a:latin typeface="Angsana New" pitchFamily="18" charset="-34"/>
                          <a:cs typeface="Angsana New" pitchFamily="18" charset="-34"/>
                        </a:rPr>
                        <a:t>%</a:t>
                      </a:r>
                      <a:endParaRPr lang="th-TH" sz="2800" dirty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Angsana New" pitchFamily="18" charset="-34"/>
                          <a:cs typeface="Angsana New" pitchFamily="18" charset="-34"/>
                        </a:rPr>
                        <a:t>กระทรวงมหาดไทยและ</a:t>
                      </a:r>
                      <a:r>
                        <a:rPr lang="th-TH" sz="1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r>
                        <a:rPr lang="th-TH" sz="1800" baseline="0" dirty="0" err="1" smtClean="0">
                          <a:latin typeface="Angsana New" pitchFamily="18" charset="-34"/>
                          <a:cs typeface="Angsana New" pitchFamily="18" charset="-34"/>
                        </a:rPr>
                        <a:t>คพ</a:t>
                      </a:r>
                      <a:r>
                        <a:rPr lang="th-TH" sz="1800" baseline="0" dirty="0" smtClean="0">
                          <a:latin typeface="Angsana New" pitchFamily="18" charset="-34"/>
                          <a:cs typeface="Angsana New" pitchFamily="18" charset="-34"/>
                        </a:rPr>
                        <a:t>.</a:t>
                      </a:r>
                      <a:endParaRPr lang="th-TH" sz="1800" dirty="0" smtClean="0"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91442" marR="91442" marT="45683" marB="45683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121" name="TextBox 2"/>
          <p:cNvSpPr txBox="1">
            <a:spLocks noChangeArrowheads="1"/>
          </p:cNvSpPr>
          <p:nvPr/>
        </p:nvSpPr>
        <p:spPr bwMode="auto">
          <a:xfrm>
            <a:off x="808038" y="5661025"/>
            <a:ext cx="7921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1600" b="1">
                <a:latin typeface="Angsana New" pitchFamily="18" charset="-34"/>
              </a:rPr>
              <a:t>หมายเหตุ</a:t>
            </a:r>
            <a:r>
              <a:rPr lang="en-US" sz="1600" b="1">
                <a:latin typeface="Angsana New" pitchFamily="18" charset="-34"/>
              </a:rPr>
              <a:t>:   </a:t>
            </a:r>
            <a:r>
              <a:rPr lang="en-US" sz="1600">
                <a:latin typeface="Angsana New" pitchFamily="18" charset="-34"/>
              </a:rPr>
              <a:t>1. </a:t>
            </a:r>
            <a:r>
              <a:rPr lang="th-TH" sz="1600">
                <a:latin typeface="Angsana New" pitchFamily="18" charset="-34"/>
              </a:rPr>
              <a:t>ข้อมูลตำบลบูรณากรฯ จาก สำนักส่งเสริมสุขภาพ กรมอนามัย (ข้อมูล  ณ ปี </a:t>
            </a:r>
            <a:r>
              <a:rPr lang="en-US" sz="1600">
                <a:latin typeface="Angsana New" pitchFamily="18" charset="-34"/>
              </a:rPr>
              <a:t>2559</a:t>
            </a:r>
            <a:r>
              <a:rPr lang="th-TH" sz="1600">
                <a:latin typeface="Angsana New" pitchFamily="18" charset="-34"/>
              </a:rPr>
              <a:t>)</a:t>
            </a:r>
            <a:endParaRPr lang="en-US" sz="1600">
              <a:latin typeface="Angsana New" pitchFamily="18" charset="-34"/>
            </a:endParaRPr>
          </a:p>
          <a:p>
            <a:r>
              <a:rPr lang="en-US" sz="1600">
                <a:latin typeface="Angsana New" pitchFamily="18" charset="-34"/>
              </a:rPr>
              <a:t>                     2.</a:t>
            </a:r>
            <a:r>
              <a:rPr lang="th-TH" sz="1600">
                <a:latin typeface="Angsana New" pitchFamily="18" charset="-34"/>
              </a:rPr>
              <a:t> ข้อมูลตำบลและหมู่บ้านจัดการสุขภาพจาก ระบบสารสนเทศงานสุขภาพภาคประชาชน (ข้อมูล ณ ปี </a:t>
            </a:r>
            <a:r>
              <a:rPr lang="en-US" sz="1600">
                <a:latin typeface="Angsana New" pitchFamily="18" charset="-34"/>
              </a:rPr>
              <a:t>2559)</a:t>
            </a:r>
            <a:r>
              <a:rPr lang="th-TH" sz="1600">
                <a:latin typeface="Angsana New" pitchFamily="18" charset="-34"/>
              </a:rPr>
              <a:t> </a:t>
            </a:r>
          </a:p>
          <a:p>
            <a:r>
              <a:rPr lang="th-TH" sz="1600">
                <a:latin typeface="Angsana New" pitchFamily="18" charset="-34"/>
              </a:rPr>
              <a:t>                         </a:t>
            </a:r>
            <a:r>
              <a:rPr lang="en-US" sz="1600">
                <a:latin typeface="Angsana New" pitchFamily="18" charset="-34"/>
              </a:rPr>
              <a:t>http://www.thaiphc.net/thaiphcweb/index.php?r=site/main</a:t>
            </a:r>
            <a:endParaRPr lang="th-TH" sz="1600">
              <a:latin typeface="Angsana New" pitchFamily="18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defRPr/>
            </a:pP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ชุมชนมีความเข้มแข็งด้านอนามัยสิ่งแวดล้อม</a:t>
            </a:r>
            <a:b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community</a:t>
            </a: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850" y="1628775"/>
            <a:ext cx="8640763" cy="5040313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th-TH" sz="3000" b="1" dirty="0" smtClean="0">
                <a:latin typeface="Angsana New" pitchFamily="18" charset="-34"/>
                <a:cs typeface="+mj-cs"/>
              </a:rPr>
              <a:t>ตัวชี้วัด</a:t>
            </a:r>
            <a:r>
              <a:rPr lang="en-US" sz="3000" b="1" dirty="0" smtClean="0">
                <a:latin typeface="Angsana New" pitchFamily="18" charset="-34"/>
                <a:cs typeface="+mj-cs"/>
              </a:rPr>
              <a:t>: </a:t>
            </a:r>
            <a:r>
              <a:rPr lang="th-TH" sz="3000" b="1" dirty="0" smtClean="0">
                <a:latin typeface="Angsana New" pitchFamily="18" charset="-34"/>
                <a:cs typeface="+mj-cs"/>
              </a:rPr>
              <a:t>ตำบลมีชุมชน</a:t>
            </a:r>
            <a:r>
              <a:rPr lang="th-TH" sz="3000" b="1" dirty="0">
                <a:latin typeface="Angsana New" pitchFamily="18" charset="-34"/>
                <a:cs typeface="+mj-cs"/>
              </a:rPr>
              <a:t>ที่มี</a:t>
            </a:r>
            <a:r>
              <a:rPr lang="th-TH" sz="3000" b="1" dirty="0" smtClean="0">
                <a:latin typeface="Angsana New" pitchFamily="18" charset="-34"/>
                <a:cs typeface="+mj-cs"/>
              </a:rPr>
              <a:t>ศักยภาพในการจัดการอนามัยสิ่งแวดล้อม </a:t>
            </a:r>
            <a:r>
              <a:rPr lang="th-TH" sz="3000" dirty="0" smtClean="0">
                <a:latin typeface="Angsana New" pitchFamily="18" charset="-34"/>
                <a:cs typeface="+mj-cs"/>
              </a:rPr>
              <a:t>ประกอบด้วย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sz="3000" dirty="0" smtClean="0">
                <a:latin typeface="Angsana New" pitchFamily="18" charset="-34"/>
                <a:cs typeface="+mj-cs"/>
              </a:rPr>
              <a:t>            1</a:t>
            </a:r>
            <a:r>
              <a:rPr lang="en-US" sz="3000" dirty="0">
                <a:latin typeface="Angsana New" pitchFamily="18" charset="-34"/>
                <a:cs typeface="+mj-cs"/>
              </a:rPr>
              <a:t>.</a:t>
            </a:r>
            <a:r>
              <a:rPr lang="th-TH" sz="3000" dirty="0">
                <a:latin typeface="Angsana New" pitchFamily="18" charset="-34"/>
                <a:cs typeface="+mj-cs"/>
              </a:rPr>
              <a:t> มีแกนนำชุมชน และ/หรือ </a:t>
            </a:r>
            <a:r>
              <a:rPr lang="th-TH" sz="3000" dirty="0" err="1">
                <a:latin typeface="Angsana New" pitchFamily="18" charset="-34"/>
                <a:cs typeface="+mj-cs"/>
              </a:rPr>
              <a:t>อส</a:t>
            </a:r>
            <a:r>
              <a:rPr lang="th-TH" sz="3000" dirty="0">
                <a:latin typeface="Angsana New" pitchFamily="18" charset="-34"/>
                <a:cs typeface="+mj-cs"/>
              </a:rPr>
              <a:t>ม. ที่มีความรู้ด้านอนามัยสิ่งแวดล้อม </a:t>
            </a:r>
            <a:r>
              <a:rPr lang="th-TH" sz="3000" dirty="0" smtClean="0">
                <a:latin typeface="Angsana New" pitchFamily="18" charset="-34"/>
                <a:cs typeface="+mj-cs"/>
              </a:rPr>
              <a:t/>
            </a:r>
            <a:br>
              <a:rPr lang="th-TH" sz="3000" dirty="0" smtClean="0">
                <a:latin typeface="Angsana New" pitchFamily="18" charset="-34"/>
                <a:cs typeface="+mj-cs"/>
              </a:rPr>
            </a:br>
            <a:r>
              <a:rPr lang="th-TH" sz="3000" dirty="0" smtClean="0">
                <a:latin typeface="Angsana New" pitchFamily="18" charset="-34"/>
                <a:cs typeface="+mj-cs"/>
              </a:rPr>
              <a:t>อย่าง</a:t>
            </a:r>
            <a:r>
              <a:rPr lang="th-TH" sz="3000" dirty="0">
                <a:latin typeface="Angsana New" pitchFamily="18" charset="-34"/>
                <a:cs typeface="+mj-cs"/>
              </a:rPr>
              <a:t>น้อย 1  คน      </a:t>
            </a:r>
            <a:endParaRPr lang="en-US" sz="3000" dirty="0">
              <a:latin typeface="Angsana New" pitchFamily="18" charset="-34"/>
              <a:cs typeface="+mj-cs"/>
            </a:endParaRPr>
          </a:p>
          <a:p>
            <a:pPr marL="0" indent="0">
              <a:buFont typeface="Arial" pitchFamily="34" charset="0"/>
              <a:buNone/>
              <a:defRPr/>
            </a:pPr>
            <a:r>
              <a:rPr lang="th-TH" sz="3000" dirty="0" smtClean="0">
                <a:latin typeface="Angsana New" pitchFamily="18" charset="-34"/>
                <a:cs typeface="+mj-cs"/>
              </a:rPr>
              <a:t>            2</a:t>
            </a:r>
            <a:r>
              <a:rPr lang="th-TH" sz="3000" dirty="0">
                <a:latin typeface="Angsana New" pitchFamily="18" charset="-34"/>
                <a:cs typeface="+mj-cs"/>
              </a:rPr>
              <a:t>. มีข้อมูลที่สามารถระบุ/บ่งชี้ความเสี่ยงหรือสิ่งคุกคามสุขภาพจากสิ่งแวดล้อมใน</a:t>
            </a:r>
            <a:r>
              <a:rPr lang="th-TH" sz="3000" dirty="0" smtClean="0">
                <a:latin typeface="Angsana New" pitchFamily="18" charset="-34"/>
                <a:cs typeface="+mj-cs"/>
              </a:rPr>
              <a:t>ชุมชน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th-TH" sz="3000" dirty="0" smtClean="0">
                <a:latin typeface="Angsana New" pitchFamily="18" charset="-34"/>
                <a:cs typeface="+mj-cs"/>
              </a:rPr>
              <a:t>             3. </a:t>
            </a:r>
            <a:r>
              <a:rPr lang="th-TH" sz="3000" dirty="0">
                <a:latin typeface="Angsana New" pitchFamily="18" charset="-34"/>
                <a:cs typeface="+mj-cs"/>
              </a:rPr>
              <a:t>จัดทำแผนชุมชน/โครงการหรือข้อตกลง</a:t>
            </a:r>
            <a:r>
              <a:rPr lang="th-TH" sz="3000" dirty="0" smtClean="0">
                <a:latin typeface="Angsana New" pitchFamily="18" charset="-34"/>
                <a:cs typeface="+mj-cs"/>
              </a:rPr>
              <a:t>ร่วมกัน เพื่อ</a:t>
            </a:r>
            <a:r>
              <a:rPr lang="th-TH" sz="3000" dirty="0">
                <a:latin typeface="Angsana New" pitchFamily="18" charset="-34"/>
                <a:cs typeface="+mj-cs"/>
              </a:rPr>
              <a:t>จัดการอนามัยสิ่งแวดล้อมที่เป็นปัญหาหรือเป็นความต้องการร่วมกันของคนในชุมชน  และมีกิจกรรม</a:t>
            </a:r>
            <a:r>
              <a:rPr lang="th-TH" sz="3000" dirty="0" smtClean="0">
                <a:latin typeface="Angsana New" pitchFamily="18" charset="-34"/>
                <a:cs typeface="+mj-cs"/>
              </a:rPr>
              <a:t>หรือกระบวนการ</a:t>
            </a:r>
            <a:r>
              <a:rPr lang="th-TH" sz="3000" dirty="0">
                <a:latin typeface="Angsana New" pitchFamily="18" charset="-34"/>
                <a:cs typeface="+mj-cs"/>
              </a:rPr>
              <a:t>ที่มีส่วนร่วมของประชาชนและภาคีเครือข่าย ที่ตอบสนองต่อปัญหาของชุมชน รวมทั้งส่งเสริมอนามัยสิ่งแวดล้อมของชุมชนให้เอื้อต่อสุขภาพพื้นฐานที่ดี</a:t>
            </a:r>
            <a:endParaRPr lang="en-US" sz="3000" dirty="0">
              <a:latin typeface="Angsana New" pitchFamily="18" charset="-34"/>
              <a:cs typeface="+mj-cs"/>
            </a:endParaRPr>
          </a:p>
          <a:p>
            <a:pPr>
              <a:defRPr/>
            </a:pPr>
            <a:endParaRPr lang="th-TH" sz="3000" dirty="0">
              <a:latin typeface="Angsana New" pitchFamily="18" charset="-34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388" y="1628775"/>
            <a:ext cx="8856662" cy="4968875"/>
          </a:xfrm>
        </p:spPr>
        <p:txBody>
          <a:bodyPr/>
          <a:lstStyle/>
          <a:p>
            <a:pPr>
              <a:defRPr/>
            </a:pP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การจัดการอนามัยสิ่งแวดล้อมชุมชน หมายถึง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 การจัดการอนามัยสิ่งแวดล้อม ในประเด็นงานที่เชื่อมโยงจากงานสาธารณสุขมูลฐานโดยมีการประยุกต์นำ</a:t>
            </a:r>
            <a:r>
              <a:rPr lang="th-TH" sz="2800" u="sng" dirty="0">
                <a:latin typeface="Angsana New" pitchFamily="18" charset="-34"/>
                <a:cs typeface="Angsana New" pitchFamily="18" charset="-34"/>
              </a:rPr>
              <a:t>ค่ากลาง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มาใช้ในการพัฒนา โดยการพัฒนาขึ้นกับบริบทหรือสภาพปัญหาสำคัญหลักของพื้นที่ ประกอบด้วย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                    (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1)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การจัดการมูลฝอยในครัวเรือนและชุมชน 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                    (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2)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การจัดการส้วมและสิ่งปฏิกูล 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                    (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3)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การจัดบ้านให้สะอาด ส่งเสริมพฤติกรรมสุขภาพที่ดีในบ้าน เพื่อลดความเสี่ยงต่อสุขภาพ และการเกิดโรคติดต่อจากสัตว์และแมลงนำโรคมาสู่คน เช่น หนู แมลงสาบ ยุง เป็นต้น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2800" dirty="0" smtClean="0">
                <a:latin typeface="Angsana New" pitchFamily="18" charset="-34"/>
                <a:cs typeface="Angsana New" pitchFamily="18" charset="-34"/>
              </a:rPr>
              <a:t>                    (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4)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การจัดหาและเฝ้าระวังคุณภาพอาหารและน้ำบริโภค เพื่อลดปัญหาโรคอาหาร</a:t>
            </a: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และน้ำ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เป็นสื่อ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                    (</a:t>
            </a:r>
            <a:r>
              <a:rPr lang="en-US" sz="2800" dirty="0">
                <a:latin typeface="Angsana New" pitchFamily="18" charset="-34"/>
                <a:cs typeface="Angsana New" pitchFamily="18" charset="-34"/>
              </a:rPr>
              <a:t>5) </a:t>
            </a:r>
            <a:r>
              <a:rPr lang="th-TH" sz="2800" dirty="0">
                <a:latin typeface="Angsana New" pitchFamily="18" charset="-34"/>
                <a:cs typeface="Angsana New" pitchFamily="18" charset="-34"/>
              </a:rPr>
              <a:t>การจัดการอนามัยสิ่งแวดล้อมในพื้นที่พิเศษ หรือพื้นที่เสี่ยง </a:t>
            </a:r>
            <a:endParaRPr lang="en-US" sz="2800" dirty="0">
              <a:latin typeface="Angsana New" pitchFamily="18" charset="-34"/>
              <a:cs typeface="Angsana New" pitchFamily="18" charset="-34"/>
            </a:endParaRPr>
          </a:p>
          <a:p>
            <a:pPr>
              <a:defRPr/>
            </a:pPr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 bwMode="auto">
          <a:xfrm>
            <a:off x="468313" y="188913"/>
            <a:ext cx="8229600" cy="114300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ชุมชนมีความเข้มแข็งด้านอนามัยสิ่งแวดล้อม</a:t>
            </a:r>
            <a:b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community</a:t>
            </a:r>
            <a:r>
              <a:rPr lang="th-T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th-TH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5"/>
          <p:cNvSpPr txBox="1">
            <a:spLocks noChangeArrowheads="1"/>
          </p:cNvSpPr>
          <p:nvPr/>
        </p:nvSpPr>
        <p:spPr bwMode="auto">
          <a:xfrm>
            <a:off x="2447925" y="200025"/>
            <a:ext cx="3806825" cy="6124575"/>
          </a:xfrm>
          <a:prstGeom prst="rect">
            <a:avLst/>
          </a:prstGeom>
          <a:solidFill>
            <a:srgbClr val="BFF7F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  <a:p>
            <a:pPr eaLnBrk="1" hangingPunct="1"/>
            <a:endParaRPr lang="th-TH" altLang="en-US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7273925" y="6200775"/>
            <a:ext cx="1906588" cy="646113"/>
          </a:xfrm>
          <a:prstGeom prst="rect">
            <a:avLst/>
          </a:prstGeom>
          <a:solidFill>
            <a:srgbClr val="00B0F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Cluster </a:t>
            </a:r>
            <a:r>
              <a:rPr lang="th-TH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/>
            </a:r>
            <a:br>
              <a:rPr lang="th-TH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</a:br>
            <a:r>
              <a:rPr lang="th-TH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อนามัยสิ่งแวดล้อม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3122613" y="3128963"/>
            <a:ext cx="1927225" cy="52228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ศูนย์อนามัย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3122613" y="4983163"/>
            <a:ext cx="2005012" cy="830262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2400">
                <a:latin typeface="Angsana New" pitchFamily="18" charset="-34"/>
              </a:rPr>
              <a:t>  สำนัก/กอง</a:t>
            </a:r>
          </a:p>
          <a:p>
            <a:pPr algn="ctr" eaLnBrk="1" hangingPunct="1"/>
            <a:r>
              <a:rPr lang="th-TH" altLang="en-US" sz="2400">
                <a:latin typeface="Angsana New" pitchFamily="18" charset="-34"/>
              </a:rPr>
              <a:t>กรมอนามัย</a:t>
            </a:r>
          </a:p>
        </p:txBody>
      </p:sp>
      <p:sp>
        <p:nvSpPr>
          <p:cNvPr id="6151" name="TextBox 7"/>
          <p:cNvSpPr txBox="1">
            <a:spLocks noChangeArrowheads="1"/>
          </p:cNvSpPr>
          <p:nvPr/>
        </p:nvSpPr>
        <p:spPr bwMode="auto">
          <a:xfrm>
            <a:off x="3514725" y="1582738"/>
            <a:ext cx="1228725" cy="5222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altLang="en-US" smtClean="0"/>
              <a:t>สสจ.</a:t>
            </a:r>
          </a:p>
        </p:txBody>
      </p:sp>
      <p:sp>
        <p:nvSpPr>
          <p:cNvPr id="9" name="ลูกศรลง 8"/>
          <p:cNvSpPr/>
          <p:nvPr/>
        </p:nvSpPr>
        <p:spPr>
          <a:xfrm rot="10800000">
            <a:off x="3878263" y="2257425"/>
            <a:ext cx="501650" cy="63023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11" name="ลูกศรขึ้น 10"/>
          <p:cNvSpPr/>
          <p:nvPr/>
        </p:nvSpPr>
        <p:spPr>
          <a:xfrm>
            <a:off x="3890963" y="3756025"/>
            <a:ext cx="466725" cy="1077913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153" name="TextBox 13"/>
          <p:cNvSpPr txBox="1">
            <a:spLocks noChangeArrowheads="1"/>
          </p:cNvSpPr>
          <p:nvPr/>
        </p:nvSpPr>
        <p:spPr bwMode="auto">
          <a:xfrm>
            <a:off x="4387850" y="2200275"/>
            <a:ext cx="10223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1400"/>
              <a:t>ชี้แจง/ สนับสนุน</a:t>
            </a:r>
            <a:br>
              <a:rPr lang="th-TH" altLang="en-US" sz="1400"/>
            </a:br>
            <a:r>
              <a:rPr lang="th-TH" altLang="en-US" sz="1400"/>
              <a:t>วิชาการ</a:t>
            </a:r>
          </a:p>
        </p:txBody>
      </p:sp>
      <p:sp>
        <p:nvSpPr>
          <p:cNvPr id="6154" name="TextBox 14"/>
          <p:cNvSpPr txBox="1">
            <a:spLocks noChangeArrowheads="1"/>
          </p:cNvSpPr>
          <p:nvPr/>
        </p:nvSpPr>
        <p:spPr bwMode="auto">
          <a:xfrm>
            <a:off x="4325938" y="3940175"/>
            <a:ext cx="1044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1800"/>
              <a:t>ชุดความรู้</a:t>
            </a:r>
          </a:p>
        </p:txBody>
      </p:sp>
      <p:sp>
        <p:nvSpPr>
          <p:cNvPr id="6155" name="TextBox 16"/>
          <p:cNvSpPr txBox="1">
            <a:spLocks noChangeArrowheads="1"/>
          </p:cNvSpPr>
          <p:nvPr/>
        </p:nvSpPr>
        <p:spPr bwMode="auto">
          <a:xfrm>
            <a:off x="1001713" y="1155700"/>
            <a:ext cx="1446212" cy="954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/>
              <a:t>ชุมชน</a:t>
            </a:r>
          </a:p>
          <a:p>
            <a:pPr algn="ctr" eaLnBrk="1" hangingPunct="1"/>
            <a:r>
              <a:rPr lang="th-TH" altLang="en-US"/>
              <a:t> </a:t>
            </a:r>
          </a:p>
        </p:txBody>
      </p:sp>
      <p:sp>
        <p:nvSpPr>
          <p:cNvPr id="2" name="ลูกศรขึ้น 1"/>
          <p:cNvSpPr/>
          <p:nvPr/>
        </p:nvSpPr>
        <p:spPr>
          <a:xfrm>
            <a:off x="1425575" y="3978275"/>
            <a:ext cx="342900" cy="3413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157" name="TextBox 20"/>
          <p:cNvSpPr txBox="1">
            <a:spLocks noChangeArrowheads="1"/>
          </p:cNvSpPr>
          <p:nvPr/>
        </p:nvSpPr>
        <p:spPr bwMode="auto">
          <a:xfrm>
            <a:off x="2713038" y="6178550"/>
            <a:ext cx="3073400" cy="4000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2000">
                <a:latin typeface="Angsana New" pitchFamily="18" charset="-34"/>
              </a:rPr>
              <a:t>พัฒนา </a:t>
            </a:r>
            <a:r>
              <a:rPr lang="en-US" altLang="en-US" sz="2000">
                <a:latin typeface="Angsana New" pitchFamily="18" charset="-34"/>
              </a:rPr>
              <a:t>Guideline </a:t>
            </a:r>
            <a:r>
              <a:rPr lang="th-TH" altLang="en-US" sz="2000">
                <a:latin typeface="Angsana New" pitchFamily="18" charset="-34"/>
              </a:rPr>
              <a:t>ชุดข้อมูล และชุดความรู้</a:t>
            </a:r>
          </a:p>
        </p:txBody>
      </p:sp>
      <p:sp>
        <p:nvSpPr>
          <p:cNvPr id="17427" name="TextBox 21"/>
          <p:cNvSpPr txBox="1">
            <a:spLocks noChangeArrowheads="1"/>
          </p:cNvSpPr>
          <p:nvPr/>
        </p:nvSpPr>
        <p:spPr bwMode="auto">
          <a:xfrm>
            <a:off x="98425" y="263525"/>
            <a:ext cx="1719263" cy="461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 err="1" smtClean="0"/>
              <a:t>สสอ</a:t>
            </a:r>
            <a:r>
              <a:rPr lang="th-TH" sz="2400" dirty="0" smtClean="0"/>
              <a:t>. + รพ.สต.</a:t>
            </a:r>
          </a:p>
        </p:txBody>
      </p:sp>
      <p:sp>
        <p:nvSpPr>
          <p:cNvPr id="17429" name="TextBox 23"/>
          <p:cNvSpPr txBox="1">
            <a:spLocks noChangeArrowheads="1"/>
          </p:cNvSpPr>
          <p:nvPr/>
        </p:nvSpPr>
        <p:spPr bwMode="auto">
          <a:xfrm>
            <a:off x="715963" y="2289175"/>
            <a:ext cx="1652587" cy="7080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dirty="0" smtClean="0"/>
              <a:t>ตำบล/หมู่บ้านจัดการสุขภาพ/</a:t>
            </a:r>
            <a:r>
              <a:rPr lang="en-US" sz="2000" dirty="0" smtClean="0">
                <a:latin typeface="Angsana New" pitchFamily="18" charset="-34"/>
              </a:rPr>
              <a:t>DHS</a:t>
            </a:r>
            <a:endParaRPr lang="th-TH" sz="2000" dirty="0" smtClean="0">
              <a:latin typeface="Angsana New" pitchFamily="18" charset="-34"/>
            </a:endParaRPr>
          </a:p>
        </p:txBody>
      </p:sp>
      <p:sp>
        <p:nvSpPr>
          <p:cNvPr id="25" name="ลูกศรขึ้น 24"/>
          <p:cNvSpPr/>
          <p:nvPr/>
        </p:nvSpPr>
        <p:spPr>
          <a:xfrm>
            <a:off x="1403350" y="3035300"/>
            <a:ext cx="358775" cy="330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161" name="TextBox 25"/>
          <p:cNvSpPr txBox="1">
            <a:spLocks noChangeArrowheads="1"/>
          </p:cNvSpPr>
          <p:nvPr/>
        </p:nvSpPr>
        <p:spPr bwMode="auto">
          <a:xfrm>
            <a:off x="2216150" y="396875"/>
            <a:ext cx="1512888" cy="831850"/>
          </a:xfrm>
          <a:prstGeom prst="rect">
            <a:avLst/>
          </a:prstGeom>
          <a:solidFill>
            <a:srgbClr val="00B05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2400">
                <a:solidFill>
                  <a:schemeClr val="bg1"/>
                </a:solidFill>
              </a:rPr>
              <a:t>งานสาธารณสุข</a:t>
            </a:r>
            <a:br>
              <a:rPr lang="th-TH" altLang="en-US" sz="2400">
                <a:solidFill>
                  <a:schemeClr val="bg1"/>
                </a:solidFill>
              </a:rPr>
            </a:br>
            <a:r>
              <a:rPr lang="th-TH" altLang="en-US" sz="2400">
                <a:solidFill>
                  <a:schemeClr val="bg1"/>
                </a:solidFill>
              </a:rPr>
              <a:t>มูลฐาน</a:t>
            </a:r>
          </a:p>
        </p:txBody>
      </p:sp>
      <p:sp>
        <p:nvSpPr>
          <p:cNvPr id="6162" name="TextBox 14"/>
          <p:cNvSpPr txBox="1">
            <a:spLocks noChangeArrowheads="1"/>
          </p:cNvSpPr>
          <p:nvPr/>
        </p:nvSpPr>
        <p:spPr bwMode="auto">
          <a:xfrm>
            <a:off x="2713038" y="3833813"/>
            <a:ext cx="1220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1800"/>
              <a:t>สนับสนุน</a:t>
            </a:r>
          </a:p>
          <a:p>
            <a:pPr algn="ctr" eaLnBrk="1" hangingPunct="1"/>
            <a:r>
              <a:rPr lang="th-TH" altLang="en-US" sz="1800"/>
              <a:t>แนวทาง เกณฑ์</a:t>
            </a:r>
            <a:endParaRPr lang="th-TH" altLang="en-US" sz="1800">
              <a:latin typeface="Angsana New" pitchFamily="18" charset="-34"/>
            </a:endParaRPr>
          </a:p>
        </p:txBody>
      </p:sp>
      <p:sp>
        <p:nvSpPr>
          <p:cNvPr id="33" name="TextBox 21"/>
          <p:cNvSpPr txBox="1">
            <a:spLocks noChangeArrowheads="1"/>
          </p:cNvSpPr>
          <p:nvPr/>
        </p:nvSpPr>
        <p:spPr bwMode="auto">
          <a:xfrm>
            <a:off x="1366838" y="4429125"/>
            <a:ext cx="715962" cy="4619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 err="1" smtClean="0"/>
              <a:t>สบส</a:t>
            </a:r>
            <a:r>
              <a:rPr lang="th-TH" sz="2400" dirty="0" smtClean="0"/>
              <a:t>.</a:t>
            </a:r>
          </a:p>
        </p:txBody>
      </p:sp>
      <p:sp>
        <p:nvSpPr>
          <p:cNvPr id="10" name="ลูกศรขวา 9"/>
          <p:cNvSpPr/>
          <p:nvPr/>
        </p:nvSpPr>
        <p:spPr>
          <a:xfrm rot="10800000">
            <a:off x="2516188" y="1704975"/>
            <a:ext cx="682625" cy="27940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14" name="ลูกศรเชื่อมต่อแบบตรง 13"/>
          <p:cNvCxnSpPr/>
          <p:nvPr/>
        </p:nvCxnSpPr>
        <p:spPr>
          <a:xfrm>
            <a:off x="681038" y="1735138"/>
            <a:ext cx="360362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ลูกศรลง 2"/>
          <p:cNvSpPr/>
          <p:nvPr/>
        </p:nvSpPr>
        <p:spPr>
          <a:xfrm>
            <a:off x="3716338" y="5853113"/>
            <a:ext cx="98107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6167" name="TextBox 56"/>
          <p:cNvSpPr txBox="1">
            <a:spLocks noChangeArrowheads="1"/>
          </p:cNvSpPr>
          <p:nvPr/>
        </p:nvSpPr>
        <p:spPr bwMode="auto">
          <a:xfrm>
            <a:off x="5068888" y="3429000"/>
            <a:ext cx="655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en-US" altLang="en-US" sz="1800">
                <a:latin typeface="Angsana New" pitchFamily="18" charset="-34"/>
              </a:rPr>
              <a:t>M&amp;E</a:t>
            </a:r>
            <a:endParaRPr lang="th-TH" altLang="en-US" sz="1800">
              <a:latin typeface="Angsana New" pitchFamily="18" charset="-34"/>
            </a:endParaRPr>
          </a:p>
        </p:txBody>
      </p:sp>
      <p:sp>
        <p:nvSpPr>
          <p:cNvPr id="6168" name="TextBox 7170"/>
          <p:cNvSpPr txBox="1">
            <a:spLocks noChangeArrowheads="1"/>
          </p:cNvSpPr>
          <p:nvPr/>
        </p:nvSpPr>
        <p:spPr bwMode="auto">
          <a:xfrm>
            <a:off x="6804025" y="1019175"/>
            <a:ext cx="2274888" cy="1016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2000"/>
              <a:t>กรอบแนวคิดการพัฒนาชุมชนเข้มแข็งในการจัดการ</a:t>
            </a:r>
            <a:br>
              <a:rPr lang="th-TH" sz="2000"/>
            </a:br>
            <a:r>
              <a:rPr lang="th-TH" sz="2000"/>
              <a:t>อนามัยสิ่งแวดล้อม</a:t>
            </a:r>
          </a:p>
        </p:txBody>
      </p:sp>
      <p:pic>
        <p:nvPicPr>
          <p:cNvPr id="6169" name="Picture 2" descr="\\10.4.3.122\งานด้าน Website\design web\logo\doh_anamai\png\doh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88"/>
          <a:stretch>
            <a:fillRect/>
          </a:stretch>
        </p:blipFill>
        <p:spPr bwMode="auto">
          <a:xfrm>
            <a:off x="7440613" y="25400"/>
            <a:ext cx="966787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70" name="TextBox 55"/>
          <p:cNvSpPr txBox="1">
            <a:spLocks noChangeArrowheads="1"/>
          </p:cNvSpPr>
          <p:nvPr/>
        </p:nvSpPr>
        <p:spPr bwMode="auto">
          <a:xfrm>
            <a:off x="2366963" y="1411288"/>
            <a:ext cx="1311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en-US" sz="1800"/>
              <a:t>ชี้แจง/สนับสนุน</a:t>
            </a:r>
          </a:p>
        </p:txBody>
      </p:sp>
      <p:sp>
        <p:nvSpPr>
          <p:cNvPr id="6171" name="TextBox 55"/>
          <p:cNvSpPr txBox="1">
            <a:spLocks noChangeArrowheads="1"/>
          </p:cNvSpPr>
          <p:nvPr/>
        </p:nvSpPr>
        <p:spPr bwMode="auto">
          <a:xfrm>
            <a:off x="569913" y="4014788"/>
            <a:ext cx="8524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th-TH" altLang="en-US" sz="1800"/>
              <a:t>สนับสนุน</a:t>
            </a:r>
          </a:p>
        </p:txBody>
      </p:sp>
      <p:sp>
        <p:nvSpPr>
          <p:cNvPr id="67" name="ลูกศรขึ้น 1"/>
          <p:cNvSpPr/>
          <p:nvPr/>
        </p:nvSpPr>
        <p:spPr>
          <a:xfrm>
            <a:off x="1568450" y="4983163"/>
            <a:ext cx="433388" cy="3413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7175" name="TextBox 7174"/>
          <p:cNvSpPr txBox="1"/>
          <p:nvPr/>
        </p:nvSpPr>
        <p:spPr>
          <a:xfrm>
            <a:off x="2044700" y="4764088"/>
            <a:ext cx="107791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400" dirty="0">
                <a:latin typeface="+mn-lt"/>
                <a:cs typeface="+mj-cs"/>
              </a:rPr>
              <a:t>ผลักดันหลักสูตร </a:t>
            </a:r>
            <a:r>
              <a:rPr lang="th-TH" sz="1400" dirty="0" err="1">
                <a:latin typeface="+mn-lt"/>
                <a:cs typeface="+mj-cs"/>
              </a:rPr>
              <a:t>อส</a:t>
            </a:r>
            <a:r>
              <a:rPr lang="th-TH" sz="1400" dirty="0">
                <a:latin typeface="+mn-lt"/>
                <a:cs typeface="+mj-cs"/>
              </a:rPr>
              <a:t>ม.</a:t>
            </a:r>
          </a:p>
        </p:txBody>
      </p:sp>
      <p:sp>
        <p:nvSpPr>
          <p:cNvPr id="71" name="TextBox 21"/>
          <p:cNvSpPr txBox="1">
            <a:spLocks noChangeArrowheads="1"/>
          </p:cNvSpPr>
          <p:nvPr/>
        </p:nvSpPr>
        <p:spPr bwMode="auto">
          <a:xfrm>
            <a:off x="0" y="1503363"/>
            <a:ext cx="715963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 err="1" smtClean="0"/>
              <a:t>อปท</a:t>
            </a:r>
            <a:r>
              <a:rPr lang="th-TH" sz="2400" dirty="0" smtClean="0"/>
              <a:t>.</a:t>
            </a:r>
          </a:p>
        </p:txBody>
      </p:sp>
      <p:sp>
        <p:nvSpPr>
          <p:cNvPr id="72" name="TextBox 21"/>
          <p:cNvSpPr txBox="1">
            <a:spLocks noChangeArrowheads="1"/>
          </p:cNvSpPr>
          <p:nvPr/>
        </p:nvSpPr>
        <p:spPr bwMode="auto">
          <a:xfrm>
            <a:off x="1004888" y="3429000"/>
            <a:ext cx="1263650" cy="4619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dirty="0" err="1" smtClean="0"/>
              <a:t>สบส</a:t>
            </a:r>
            <a:r>
              <a:rPr lang="th-TH" sz="2400" dirty="0" smtClean="0"/>
              <a:t>. เขต</a:t>
            </a:r>
          </a:p>
        </p:txBody>
      </p:sp>
      <p:sp>
        <p:nvSpPr>
          <p:cNvPr id="74" name="ลูกศรขึ้น 24"/>
          <p:cNvSpPr/>
          <p:nvPr/>
        </p:nvSpPr>
        <p:spPr>
          <a:xfrm>
            <a:off x="1371600" y="2035175"/>
            <a:ext cx="358775" cy="22383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7180" name="Elbow Connector 7179"/>
          <p:cNvCxnSpPr>
            <a:stCxn id="72" idx="3"/>
          </p:cNvCxnSpPr>
          <p:nvPr/>
        </p:nvCxnSpPr>
        <p:spPr>
          <a:xfrm flipV="1">
            <a:off x="2268538" y="2005013"/>
            <a:ext cx="444500" cy="1654175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5" name="Down Arrow 7184"/>
          <p:cNvSpPr/>
          <p:nvPr/>
        </p:nvSpPr>
        <p:spPr>
          <a:xfrm>
            <a:off x="958850" y="760413"/>
            <a:ext cx="336550" cy="314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0825" y="5788025"/>
            <a:ext cx="287178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50825" y="2005013"/>
            <a:ext cx="0" cy="380841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7475" y="5876925"/>
            <a:ext cx="1519238" cy="9239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dirty="0">
                <a:latin typeface="+mn-lt"/>
                <a:cs typeface="+mj-cs"/>
              </a:rPr>
              <a:t>กระทรวงมหาดไทย (ประเทศไทยไร้ขยะฯ</a:t>
            </a:r>
            <a:br>
              <a:rPr lang="th-TH" sz="1800" dirty="0">
                <a:latin typeface="+mn-lt"/>
                <a:cs typeface="+mj-cs"/>
              </a:rPr>
            </a:br>
            <a:r>
              <a:rPr lang="th-TH" sz="1800" dirty="0">
                <a:latin typeface="+mn-lt"/>
                <a:cs typeface="+mj-cs"/>
              </a:rPr>
              <a:t>76 </a:t>
            </a:r>
            <a:r>
              <a:rPr lang="th-TH" sz="1800" dirty="0" err="1">
                <a:latin typeface="+mn-lt"/>
                <a:cs typeface="+mj-cs"/>
              </a:rPr>
              <a:t>อปท</a:t>
            </a:r>
            <a:r>
              <a:rPr lang="th-TH" sz="1800" dirty="0">
                <a:latin typeface="+mn-lt"/>
                <a:cs typeface="+mj-cs"/>
              </a:rPr>
              <a:t>.)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2116138" y="5245100"/>
            <a:ext cx="741362" cy="3905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15" name="TextBox 14"/>
          <p:cNvSpPr txBox="1"/>
          <p:nvPr/>
        </p:nvSpPr>
        <p:spPr>
          <a:xfrm>
            <a:off x="1119188" y="4794250"/>
            <a:ext cx="350837" cy="46196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2400" dirty="0"/>
              <a:t>1</a:t>
            </a:r>
          </a:p>
        </p:txBody>
      </p:sp>
      <p:sp>
        <p:nvSpPr>
          <p:cNvPr id="6184" name="TextBox 47"/>
          <p:cNvSpPr txBox="1">
            <a:spLocks noChangeArrowheads="1"/>
          </p:cNvSpPr>
          <p:nvPr/>
        </p:nvSpPr>
        <p:spPr bwMode="auto">
          <a:xfrm>
            <a:off x="1643063" y="6324600"/>
            <a:ext cx="350837" cy="4603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2400"/>
              <a:t>2</a:t>
            </a:r>
          </a:p>
        </p:txBody>
      </p:sp>
      <p:cxnSp>
        <p:nvCxnSpPr>
          <p:cNvPr id="7170" name="Straight Arrow Connector 7169"/>
          <p:cNvCxnSpPr/>
          <p:nvPr/>
        </p:nvCxnSpPr>
        <p:spPr>
          <a:xfrm>
            <a:off x="5127625" y="5338763"/>
            <a:ext cx="6588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3" name="Straight Arrow Connector 7172"/>
          <p:cNvCxnSpPr/>
          <p:nvPr/>
        </p:nvCxnSpPr>
        <p:spPr>
          <a:xfrm flipV="1">
            <a:off x="5786438" y="3429000"/>
            <a:ext cx="0" cy="1909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6" name="Straight Arrow Connector 7175"/>
          <p:cNvCxnSpPr/>
          <p:nvPr/>
        </p:nvCxnSpPr>
        <p:spPr>
          <a:xfrm flipH="1" flipV="1">
            <a:off x="5049838" y="3429000"/>
            <a:ext cx="2147887" cy="7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9" name="Straight Arrow Connector 7178"/>
          <p:cNvCxnSpPr/>
          <p:nvPr/>
        </p:nvCxnSpPr>
        <p:spPr>
          <a:xfrm>
            <a:off x="5127625" y="5635625"/>
            <a:ext cx="1017588" cy="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2" name="Straight Arrow Connector 7181"/>
          <p:cNvCxnSpPr/>
          <p:nvPr/>
        </p:nvCxnSpPr>
        <p:spPr>
          <a:xfrm flipV="1">
            <a:off x="6443663" y="1735138"/>
            <a:ext cx="0" cy="341947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4" name="Straight Arrow Connector 7183"/>
          <p:cNvCxnSpPr/>
          <p:nvPr/>
        </p:nvCxnSpPr>
        <p:spPr>
          <a:xfrm flipH="1">
            <a:off x="4922838" y="1735138"/>
            <a:ext cx="1520825" cy="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1" name="TextBox 7186"/>
          <p:cNvSpPr txBox="1">
            <a:spLocks noChangeArrowheads="1"/>
          </p:cNvSpPr>
          <p:nvPr/>
        </p:nvSpPr>
        <p:spPr bwMode="auto">
          <a:xfrm>
            <a:off x="6181725" y="5170488"/>
            <a:ext cx="1652588" cy="706437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/>
              <a:t>คณะกรรมการการสาธารณสุข</a:t>
            </a:r>
          </a:p>
        </p:txBody>
      </p:sp>
      <p:sp>
        <p:nvSpPr>
          <p:cNvPr id="6192" name="TextBox 76"/>
          <p:cNvSpPr txBox="1">
            <a:spLocks noChangeArrowheads="1"/>
          </p:cNvSpPr>
          <p:nvPr/>
        </p:nvSpPr>
        <p:spPr bwMode="auto">
          <a:xfrm>
            <a:off x="4951413" y="760413"/>
            <a:ext cx="350837" cy="461962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2400"/>
              <a:t>3</a:t>
            </a:r>
          </a:p>
        </p:txBody>
      </p:sp>
      <p:sp>
        <p:nvSpPr>
          <p:cNvPr id="6193" name="TextBox 77"/>
          <p:cNvSpPr txBox="1">
            <a:spLocks noChangeArrowheads="1"/>
          </p:cNvSpPr>
          <p:nvPr/>
        </p:nvSpPr>
        <p:spPr bwMode="auto">
          <a:xfrm>
            <a:off x="5184775" y="1228725"/>
            <a:ext cx="960438" cy="400050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/>
              <a:t>อสธจ.</a:t>
            </a:r>
          </a:p>
        </p:txBody>
      </p:sp>
      <p:sp>
        <p:nvSpPr>
          <p:cNvPr id="6194" name="TextBox 7189"/>
          <p:cNvSpPr txBox="1">
            <a:spLocks noChangeArrowheads="1"/>
          </p:cNvSpPr>
          <p:nvPr/>
        </p:nvSpPr>
        <p:spPr bwMode="auto">
          <a:xfrm>
            <a:off x="7197725" y="3128963"/>
            <a:ext cx="1452563" cy="923925"/>
          </a:xfrm>
          <a:prstGeom prst="rect">
            <a:avLst/>
          </a:prstGeom>
          <a:noFill/>
          <a:ln w="9525">
            <a:solidFill>
              <a:srgbClr val="F92FE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1800"/>
              <a:t>ตำบลบูรณาการ </a:t>
            </a:r>
            <a:br>
              <a:rPr lang="th-TH" sz="1800"/>
            </a:br>
            <a:r>
              <a:rPr lang="th-TH" sz="1800"/>
              <a:t>5 กลุ่มวัย และอนามัยสิ่งแวดล้อม</a:t>
            </a:r>
          </a:p>
        </p:txBody>
      </p:sp>
      <p:sp>
        <p:nvSpPr>
          <p:cNvPr id="6195" name="TextBox 80"/>
          <p:cNvSpPr txBox="1">
            <a:spLocks noChangeArrowheads="1"/>
          </p:cNvSpPr>
          <p:nvPr/>
        </p:nvSpPr>
        <p:spPr bwMode="auto">
          <a:xfrm>
            <a:off x="8529638" y="2670175"/>
            <a:ext cx="350837" cy="461963"/>
          </a:xfrm>
          <a:prstGeom prst="rect">
            <a:avLst/>
          </a:prstGeom>
          <a:noFill/>
          <a:ln w="9525">
            <a:solidFill>
              <a:srgbClr val="F92FE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2400"/>
              <a:t>4</a:t>
            </a:r>
          </a:p>
        </p:txBody>
      </p:sp>
      <p:sp>
        <p:nvSpPr>
          <p:cNvPr id="6196" name="TextBox 81"/>
          <p:cNvSpPr txBox="1">
            <a:spLocks noChangeArrowheads="1"/>
          </p:cNvSpPr>
          <p:nvPr/>
        </p:nvSpPr>
        <p:spPr bwMode="auto">
          <a:xfrm>
            <a:off x="331788" y="5440363"/>
            <a:ext cx="1670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1600">
                <a:latin typeface="Angsana New" pitchFamily="18" charset="-34"/>
              </a:rPr>
              <a:t>ผลักดัน </a:t>
            </a:r>
            <a:r>
              <a:rPr lang="en-US" sz="1600">
                <a:latin typeface="Angsana New" pitchFamily="18" charset="-34"/>
              </a:rPr>
              <a:t>MOU </a:t>
            </a:r>
            <a:r>
              <a:rPr lang="th-TH" sz="1600">
                <a:latin typeface="Angsana New" pitchFamily="18" charset="-34"/>
              </a:rPr>
              <a:t>ผ่าน สถ.</a:t>
            </a:r>
          </a:p>
        </p:txBody>
      </p:sp>
      <p:sp>
        <p:nvSpPr>
          <p:cNvPr id="6197" name="TextBox 7190"/>
          <p:cNvSpPr txBox="1">
            <a:spLocks noChangeArrowheads="1"/>
          </p:cNvSpPr>
          <p:nvPr/>
        </p:nvSpPr>
        <p:spPr bwMode="auto">
          <a:xfrm>
            <a:off x="5127625" y="3036888"/>
            <a:ext cx="20701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1600"/>
              <a:t>สนับสนุนการจัดทำค่ากลาง อวล.</a:t>
            </a:r>
          </a:p>
        </p:txBody>
      </p:sp>
      <p:sp>
        <p:nvSpPr>
          <p:cNvPr id="6198" name="TextBox 83"/>
          <p:cNvSpPr txBox="1">
            <a:spLocks noChangeArrowheads="1"/>
          </p:cNvSpPr>
          <p:nvPr/>
        </p:nvSpPr>
        <p:spPr bwMode="auto">
          <a:xfrm>
            <a:off x="3030538" y="2238375"/>
            <a:ext cx="890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1600"/>
              <a:t>ค่ากลาง </a:t>
            </a:r>
            <a:br>
              <a:rPr lang="th-TH" sz="1600"/>
            </a:br>
            <a:r>
              <a:rPr lang="th-TH" sz="1600"/>
              <a:t>ด้าน อวล.</a:t>
            </a:r>
          </a:p>
        </p:txBody>
      </p:sp>
      <p:sp>
        <p:nvSpPr>
          <p:cNvPr id="6199" name="TextBox 55"/>
          <p:cNvSpPr txBox="1">
            <a:spLocks noChangeArrowheads="1"/>
          </p:cNvSpPr>
          <p:nvPr/>
        </p:nvSpPr>
        <p:spPr bwMode="auto">
          <a:xfrm>
            <a:off x="190500" y="836613"/>
            <a:ext cx="852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altLang="en-US" sz="1400"/>
              <a:t>ร่วมดำเนินการ</a:t>
            </a:r>
          </a:p>
        </p:txBody>
      </p:sp>
      <p:sp>
        <p:nvSpPr>
          <p:cNvPr id="6200" name="TextBox 7193"/>
          <p:cNvSpPr txBox="1">
            <a:spLocks noChangeArrowheads="1"/>
          </p:cNvSpPr>
          <p:nvPr/>
        </p:nvSpPr>
        <p:spPr bwMode="auto">
          <a:xfrm>
            <a:off x="5184775" y="5635625"/>
            <a:ext cx="93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1400"/>
              <a:t>ขับเคลื่อน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3475" y="908050"/>
            <a:ext cx="1152525" cy="7064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2000" b="1" dirty="0"/>
              <a:t>ศูนย์อนามัย</a:t>
            </a:r>
          </a:p>
          <a:p>
            <a:pPr algn="ctr">
              <a:defRPr/>
            </a:pPr>
            <a:endParaRPr lang="th-TH" sz="2000" b="1" dirty="0"/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4156075" y="922338"/>
            <a:ext cx="1655763" cy="70643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 b="1"/>
              <a:t>สำนักงานสาธารณสุขจังหวัด</a:t>
            </a: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6348413" y="1084263"/>
            <a:ext cx="1296987" cy="40005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 b="1"/>
              <a:t>แกนนำ/อสม.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1800" y="188913"/>
            <a:ext cx="8243888" cy="522287"/>
          </a:xfrm>
          <a:prstGeom prst="rect">
            <a:avLst/>
          </a:prstGeom>
          <a:solidFill>
            <a:srgbClr val="0070C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บทบาทหน่วยงานในการพัฒนาชุมชนเข้มแข็งด้านอนามัยสิ่งแวดล้อม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350" y="908050"/>
            <a:ext cx="1592263" cy="706438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Cluster </a:t>
            </a: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อนามัยสิ่งแวดล้อม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2250" y="1735138"/>
            <a:ext cx="1979613" cy="507841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th-TH" sz="1800" dirty="0"/>
              <a:t>1. คัดเลือกชุมชน ในตำบลเป้าหมาย ที่ต้องการพัฒนา</a:t>
            </a:r>
          </a:p>
          <a:p>
            <a:pPr>
              <a:defRPr/>
            </a:pPr>
            <a:r>
              <a:rPr lang="th-TH" sz="1800" dirty="0"/>
              <a:t>2. ประชุมชี้แจง และขับเคลื่อนงานโดยอาศัยช่องทางผ่านคณะกรรมการและเครือข่ายในพื้นที่ เช่น  </a:t>
            </a:r>
            <a:r>
              <a:rPr lang="th-TH" sz="1800" b="1" u="sng" dirty="0"/>
              <a:t>ตำบล และหมู่บ้านจัดการสุขภาพ และระบบ </a:t>
            </a:r>
            <a:r>
              <a:rPr lang="en-US" sz="1800" b="1" u="sng" dirty="0">
                <a:latin typeface="Angsana New" pitchFamily="18" charset="-34"/>
              </a:rPr>
              <a:t>DHS </a:t>
            </a:r>
            <a:r>
              <a:rPr lang="th-TH" sz="1800" b="1" u="sng" dirty="0"/>
              <a:t>(</a:t>
            </a:r>
            <a:r>
              <a:rPr lang="th-TH" sz="1800" b="1" u="sng" dirty="0" err="1"/>
              <a:t>สบส</a:t>
            </a:r>
            <a:r>
              <a:rPr lang="th-TH" sz="1800" b="1" u="sng" dirty="0"/>
              <a:t>.)  </a:t>
            </a:r>
            <a:endParaRPr lang="en-US" sz="1800" b="1" u="sng" dirty="0"/>
          </a:p>
          <a:p>
            <a:pPr>
              <a:defRPr/>
            </a:pPr>
            <a:r>
              <a:rPr lang="th-TH" sz="1800" dirty="0"/>
              <a:t>3. ประสาน </a:t>
            </a:r>
            <a:r>
              <a:rPr lang="th-TH" sz="1800" dirty="0" err="1"/>
              <a:t>สบส</a:t>
            </a:r>
            <a:r>
              <a:rPr lang="th-TH" sz="1800" dirty="0"/>
              <a:t>. เขต และ </a:t>
            </a:r>
            <a:r>
              <a:rPr lang="th-TH" sz="1800" dirty="0" err="1"/>
              <a:t>สสอ</a:t>
            </a:r>
            <a:r>
              <a:rPr lang="th-TH" sz="1800" dirty="0"/>
              <a:t>. เพื่อร่วมกันพัฒนาศักยภาพแกนนำ/</a:t>
            </a:r>
            <a:r>
              <a:rPr lang="th-TH" sz="1800" dirty="0" err="1"/>
              <a:t>อส</a:t>
            </a:r>
            <a:r>
              <a:rPr lang="th-TH" sz="1800" dirty="0"/>
              <a:t>ม.ด้าน อวล.ในชุมชน (อาศัยงบประมาณอบรม </a:t>
            </a:r>
            <a:r>
              <a:rPr lang="th-TH" sz="1800" dirty="0" err="1"/>
              <a:t>อส</a:t>
            </a:r>
            <a:r>
              <a:rPr lang="th-TH" sz="1800" dirty="0"/>
              <a:t>ม.จาก งบ </a:t>
            </a:r>
            <a:r>
              <a:rPr lang="th-TH" sz="1800" dirty="0" err="1"/>
              <a:t>สบส</a:t>
            </a:r>
            <a:r>
              <a:rPr lang="th-TH" sz="1800" dirty="0"/>
              <a:t>.ประจำปี)  </a:t>
            </a:r>
            <a:r>
              <a:rPr lang="th-TH" sz="1800" b="1" dirty="0"/>
              <a:t>(สามารถเลือกใช้หลักสูตรอวล. </a:t>
            </a:r>
            <a:br>
              <a:rPr lang="th-TH" sz="1800" b="1" dirty="0"/>
            </a:br>
            <a:r>
              <a:rPr lang="th-TH" sz="1800" b="1" dirty="0"/>
              <a:t>กรมอนามัย)</a:t>
            </a:r>
          </a:p>
          <a:p>
            <a:pPr>
              <a:defRPr/>
            </a:pPr>
            <a:r>
              <a:rPr lang="th-TH" sz="1800" dirty="0"/>
              <a:t>4. ประเมินรับรอง และติดตามผลตามแบบเกณฑ์</a:t>
            </a:r>
          </a:p>
        </p:txBody>
      </p:sp>
      <p:sp>
        <p:nvSpPr>
          <p:cNvPr id="7176" name="TextBox 17"/>
          <p:cNvSpPr txBox="1">
            <a:spLocks noChangeArrowheads="1"/>
          </p:cNvSpPr>
          <p:nvPr/>
        </p:nvSpPr>
        <p:spPr bwMode="auto">
          <a:xfrm>
            <a:off x="2068513" y="1700213"/>
            <a:ext cx="1868487" cy="514032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1800"/>
              <a:t>1. ส่งผ่านเป้าหมาย </a:t>
            </a:r>
            <a:r>
              <a:rPr lang="en-US" sz="1800">
                <a:latin typeface="Angsana New" pitchFamily="18" charset="-34"/>
              </a:rPr>
              <a:t>1000</a:t>
            </a:r>
            <a:r>
              <a:rPr lang="en-US" sz="1800"/>
              <a:t> </a:t>
            </a:r>
            <a:r>
              <a:rPr lang="th-TH" sz="1800"/>
              <a:t>ตำบล ให้กับจังหวัด</a:t>
            </a:r>
          </a:p>
          <a:p>
            <a:r>
              <a:rPr lang="th-TH" sz="1800"/>
              <a:t>2. ชี้แจงนโยบายและแนวทางการดำเนินงาน และการติดตามประเมินผล </a:t>
            </a:r>
            <a:r>
              <a:rPr lang="th-TH" sz="2000">
                <a:latin typeface="Angsana New" pitchFamily="18" charset="-34"/>
              </a:rPr>
              <a:t>(</a:t>
            </a:r>
            <a:r>
              <a:rPr lang="en-US" sz="2000">
                <a:latin typeface="Angsana New" pitchFamily="18" charset="-34"/>
              </a:rPr>
              <a:t>Small success)</a:t>
            </a:r>
            <a:endParaRPr lang="th-TH" sz="2000">
              <a:latin typeface="Angsana New" pitchFamily="18" charset="-34"/>
            </a:endParaRPr>
          </a:p>
          <a:p>
            <a:r>
              <a:rPr lang="th-TH" sz="1800"/>
              <a:t>3. พัฒนาศักยภาพและสนับสนุนชุดความรู้จังหวัด</a:t>
            </a:r>
          </a:p>
          <a:p>
            <a:r>
              <a:rPr lang="th-TH" sz="1800"/>
              <a:t>4.สนับสนุนหลักสูตรการพัฒนาแกนนำ/อสม.ในการจัดการอนามัยสิ่งแวดล้อมไปยังจังหวัด</a:t>
            </a:r>
          </a:p>
          <a:p>
            <a:r>
              <a:rPr lang="th-TH" sz="1800"/>
              <a:t>5.ร่วมพัฒนาชุมชนเป้าหมายร่วมกับจังหวัด</a:t>
            </a:r>
          </a:p>
          <a:p>
            <a:r>
              <a:rPr lang="th-TH" sz="1800"/>
              <a:t>6. สุ่มประเมินชุมชนเข้มแข็งด้านอนามัยสิ่งแวดล้อม</a:t>
            </a:r>
          </a:p>
          <a:p>
            <a:endParaRPr lang="th-TH" sz="1200"/>
          </a:p>
        </p:txBody>
      </p:sp>
      <p:sp>
        <p:nvSpPr>
          <p:cNvPr id="7177" name="TextBox 19"/>
          <p:cNvSpPr txBox="1">
            <a:spLocks noChangeArrowheads="1"/>
          </p:cNvSpPr>
          <p:nvPr/>
        </p:nvSpPr>
        <p:spPr bwMode="auto">
          <a:xfrm>
            <a:off x="6110288" y="1700213"/>
            <a:ext cx="1584325" cy="5078412"/>
          </a:xfrm>
          <a:prstGeom prst="rect">
            <a:avLst/>
          </a:prstGeom>
          <a:noFill/>
          <a:ln w="9525">
            <a:solidFill>
              <a:srgbClr val="F92FE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1800"/>
              <a:t>1.สร้างกระบวนการมีส่วนร่วม ให้ความรู้ ในชุมชนร่วมกับภาคีเครือข่าย ได้แก่ อปท. , รพ.สต., สสจ., สสอ.</a:t>
            </a:r>
          </a:p>
          <a:p>
            <a:r>
              <a:rPr lang="th-TH" sz="1800"/>
              <a:t>2. ร่วมวิเคราะห์ข้อมูลสุขภาพและอนามัยสิ่งแวดล้อมเพื่อหาความเสี่ยง อวล.ชุมชน</a:t>
            </a:r>
          </a:p>
          <a:p>
            <a:r>
              <a:rPr lang="th-TH" sz="1800"/>
              <a:t>3. พัฒนาแผนที่ชุมชนเพื่อใช้ในการประเมินความเสี่ยงชุมชน ด้วยกระบวนการมีส่วนร่วมจากทุภาคส่วน</a:t>
            </a:r>
          </a:p>
          <a:p>
            <a:r>
              <a:rPr lang="th-TH" sz="1800"/>
              <a:t>4.ผลักดันให้เกิดแผนงานโครงการและกิจกรรม เพื่อจัดการความเสี่ยงตามบริบท</a:t>
            </a:r>
          </a:p>
        </p:txBody>
      </p:sp>
      <p:sp>
        <p:nvSpPr>
          <p:cNvPr id="7178" name="TextBox 20"/>
          <p:cNvSpPr txBox="1">
            <a:spLocks noChangeArrowheads="1"/>
          </p:cNvSpPr>
          <p:nvPr/>
        </p:nvSpPr>
        <p:spPr bwMode="auto">
          <a:xfrm>
            <a:off x="107950" y="1700213"/>
            <a:ext cx="1835150" cy="5078412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1800"/>
              <a:t>1.กำหนดตัวชี้วัดชุมชนเข้มแข็งในการจัดการอนามัยสิ่งแวดล้อมชุมชน</a:t>
            </a:r>
          </a:p>
          <a:p>
            <a:r>
              <a:rPr lang="th-TH" sz="1800"/>
              <a:t>2.กำหนดเป้าหมายการพัฒนา (</a:t>
            </a:r>
            <a:r>
              <a:rPr lang="en-US" sz="1800">
                <a:latin typeface="Angsana New" pitchFamily="18" charset="-34"/>
              </a:rPr>
              <a:t>1000 </a:t>
            </a:r>
            <a:r>
              <a:rPr lang="th-TH" sz="1800"/>
              <a:t>ตำบลมีชุมชนที่มีศักยภาพจัดการ อวล.</a:t>
            </a:r>
          </a:p>
          <a:p>
            <a:r>
              <a:rPr lang="th-TH" sz="1800"/>
              <a:t>3. พัฒนาหลักเกณฑ์ และการขับเคลื่อนงาน</a:t>
            </a:r>
          </a:p>
          <a:p>
            <a:r>
              <a:rPr lang="th-TH" sz="1800"/>
              <a:t>4.ประสาน สบส. เพื่อผลักดันหลักสูตร </a:t>
            </a:r>
            <a:br>
              <a:rPr lang="th-TH" sz="1800"/>
            </a:br>
            <a:r>
              <a:rPr lang="th-TH" sz="1800"/>
              <a:t>อสม.ระดับประเทศ</a:t>
            </a:r>
          </a:p>
          <a:p>
            <a:r>
              <a:rPr lang="th-TH" sz="1800"/>
              <a:t>5. สนับสนุนชุดความรู้ แบบประเมินผลการพัฒนา</a:t>
            </a:r>
          </a:p>
          <a:p>
            <a:r>
              <a:rPr lang="th-TH" sz="1800"/>
              <a:t>6. พัฒนาหลักสูตรแกนนำ/อสม. ด้าน อวล.</a:t>
            </a:r>
          </a:p>
          <a:p>
            <a:endParaRPr lang="th-TH" sz="1800"/>
          </a:p>
          <a:p>
            <a:endParaRPr lang="th-TH" sz="1800"/>
          </a:p>
        </p:txBody>
      </p:sp>
      <p:sp>
        <p:nvSpPr>
          <p:cNvPr id="24" name="TextBox 23"/>
          <p:cNvSpPr txBox="1"/>
          <p:nvPr/>
        </p:nvSpPr>
        <p:spPr>
          <a:xfrm>
            <a:off x="8172450" y="1711325"/>
            <a:ext cx="800100" cy="4813300"/>
          </a:xfrm>
          <a:prstGeom prst="rect">
            <a:avLst/>
          </a:prstGeom>
          <a:solidFill>
            <a:srgbClr val="00B0F0"/>
          </a:solidFill>
        </p:spPr>
        <p:txBody>
          <a:bodyPr vert="vert">
            <a:spAutoFit/>
          </a:bodyPr>
          <a:lstStyle/>
          <a:p>
            <a:pPr algn="ctr">
              <a:defRPr/>
            </a:pP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ชุมชนเข้มแข็งด้านอนามัยสิ่งแวดล้อม </a:t>
            </a:r>
            <a:b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Community)</a:t>
            </a:r>
            <a:endParaRPr lang="th-T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ลูกศรขวา 24"/>
          <p:cNvSpPr/>
          <p:nvPr/>
        </p:nvSpPr>
        <p:spPr>
          <a:xfrm>
            <a:off x="1943100" y="1125538"/>
            <a:ext cx="414338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6" name="ลูกศรขวา 25"/>
          <p:cNvSpPr/>
          <p:nvPr/>
        </p:nvSpPr>
        <p:spPr>
          <a:xfrm>
            <a:off x="3644900" y="1125538"/>
            <a:ext cx="415925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7" name="ลูกศรขวา 26"/>
          <p:cNvSpPr/>
          <p:nvPr/>
        </p:nvSpPr>
        <p:spPr>
          <a:xfrm>
            <a:off x="5865813" y="1125538"/>
            <a:ext cx="415925" cy="4000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8" name="ลูกศรขวา 27"/>
          <p:cNvSpPr/>
          <p:nvPr/>
        </p:nvSpPr>
        <p:spPr>
          <a:xfrm>
            <a:off x="7812088" y="2708275"/>
            <a:ext cx="288925" cy="288925"/>
          </a:xfrm>
          <a:prstGeom prst="rightArrow">
            <a:avLst/>
          </a:prstGeom>
          <a:solidFill>
            <a:srgbClr val="F92FEB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29" name="ลูกศรขวา 28"/>
          <p:cNvSpPr/>
          <p:nvPr/>
        </p:nvSpPr>
        <p:spPr>
          <a:xfrm>
            <a:off x="7781925" y="3463925"/>
            <a:ext cx="288925" cy="288925"/>
          </a:xfrm>
          <a:prstGeom prst="rightArrow">
            <a:avLst/>
          </a:prstGeom>
          <a:solidFill>
            <a:srgbClr val="F92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30" name="ลูกศรขวา 29"/>
          <p:cNvSpPr/>
          <p:nvPr/>
        </p:nvSpPr>
        <p:spPr>
          <a:xfrm>
            <a:off x="7781925" y="4291013"/>
            <a:ext cx="288925" cy="287337"/>
          </a:xfrm>
          <a:prstGeom prst="rightArrow">
            <a:avLst/>
          </a:prstGeom>
          <a:solidFill>
            <a:srgbClr val="F92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31" name="ลูกศรขวา 30"/>
          <p:cNvSpPr/>
          <p:nvPr/>
        </p:nvSpPr>
        <p:spPr>
          <a:xfrm>
            <a:off x="7781925" y="5988050"/>
            <a:ext cx="288925" cy="288925"/>
          </a:xfrm>
          <a:prstGeom prst="rightArrow">
            <a:avLst/>
          </a:prstGeom>
          <a:solidFill>
            <a:srgbClr val="F92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32" name="ลูกศรขวา 31"/>
          <p:cNvSpPr/>
          <p:nvPr/>
        </p:nvSpPr>
        <p:spPr>
          <a:xfrm>
            <a:off x="7781925" y="5102225"/>
            <a:ext cx="288925" cy="288925"/>
          </a:xfrm>
          <a:prstGeom prst="rightArrow">
            <a:avLst/>
          </a:prstGeom>
          <a:solidFill>
            <a:srgbClr val="F92FE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สี่เหลี่ยมผืนผ้า 19"/>
          <p:cNvSpPr/>
          <p:nvPr/>
        </p:nvSpPr>
        <p:spPr bwMode="auto">
          <a:xfrm>
            <a:off x="2128838" y="2332038"/>
            <a:ext cx="2006600" cy="1079500"/>
          </a:xfrm>
          <a:prstGeom prst="rect">
            <a:avLst/>
          </a:prstGeom>
          <a:solidFill>
            <a:srgbClr val="CCFF99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200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-41275" y="11113"/>
            <a:ext cx="9147175" cy="68468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3" name="สามเหลี่ยมหน้าจั่ว 2"/>
          <p:cNvSpPr/>
          <p:nvPr/>
        </p:nvSpPr>
        <p:spPr>
          <a:xfrm>
            <a:off x="12700" y="11113"/>
            <a:ext cx="9144000" cy="1079500"/>
          </a:xfrm>
          <a:prstGeom prst="triangle">
            <a:avLst/>
          </a:prstGeom>
          <a:solidFill>
            <a:srgbClr val="43CE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/>
          </a:p>
        </p:txBody>
      </p:sp>
      <p:sp>
        <p:nvSpPr>
          <p:cNvPr id="2" name="TextBox 1"/>
          <p:cNvSpPr txBox="1"/>
          <p:nvPr/>
        </p:nvSpPr>
        <p:spPr>
          <a:xfrm>
            <a:off x="0" y="260350"/>
            <a:ext cx="9134475" cy="83026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u="sng" kern="0" dirty="0">
                <a:latin typeface="Tahoma" pitchFamily="34" charset="0"/>
                <a:cs typeface="Tahoma" pitchFamily="34" charset="0"/>
              </a:rPr>
              <a:t>ตัวชี้วัด</a:t>
            </a:r>
            <a:r>
              <a:rPr lang="en-US" sz="2400" b="1" u="sng" kern="0" dirty="0">
                <a:latin typeface="Tahoma" pitchFamily="34" charset="0"/>
                <a:cs typeface="Tahoma" pitchFamily="34" charset="0"/>
              </a:rPr>
              <a:t>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400" b="1" dirty="0"/>
              <a:t>ตำบลมีชุมชนที่มีศักยภาพในการจัดการอนามัยสิ่งแวดล้อมชุมชน</a:t>
            </a:r>
            <a:endParaRPr lang="en-US" sz="2400" b="1" kern="0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-25400" y="981075"/>
            <a:ext cx="9185275" cy="327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803275" indent="-803275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เป้าหมาย</a:t>
            </a:r>
            <a:endParaRPr lang="th-TH" sz="2000" u="sng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4925" y="1628775"/>
            <a:ext cx="9105900" cy="3444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1600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มาตรการสำคัญ</a:t>
            </a:r>
            <a:r>
              <a:rPr lang="th-TH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PIRAB)</a:t>
            </a:r>
            <a:endParaRPr lang="th-TH" sz="16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130" name="TextBox 32"/>
          <p:cNvSpPr txBox="1">
            <a:spLocks noChangeArrowheads="1"/>
          </p:cNvSpPr>
          <p:nvPr/>
        </p:nvSpPr>
        <p:spPr bwMode="auto">
          <a:xfrm>
            <a:off x="-26988" y="1268413"/>
            <a:ext cx="9186863" cy="40005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>
            <a:spAutoFit/>
          </a:bodyPr>
          <a:lstStyle>
            <a:lvl1pPr marL="989013" indent="-989013"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1pPr>
            <a:lvl2pPr marL="742950" indent="-285750"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2pPr>
            <a:lvl3pPr marL="1143000" indent="-228600"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3pPr>
            <a:lvl4pPr marL="1600200" indent="-228600"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4pPr>
            <a:lvl5pPr marL="2057400" indent="-228600"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 sz="2800">
                <a:solidFill>
                  <a:schemeClr val="tx1"/>
                </a:solidFill>
                <a:latin typeface="Calibri" pitchFamily="34" charset="0"/>
                <a:cs typeface="Angsana New" pitchFamily="18" charset="-34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Angsana New" pitchFamily="18" charset="-34"/>
              </a:rPr>
              <a:t>1,000 </a:t>
            </a:r>
            <a:r>
              <a:rPr lang="th-TH" sz="2000" b="1" dirty="0">
                <a:latin typeface="Angsana New" pitchFamily="18" charset="-34"/>
              </a:rPr>
              <a:t>ตำบล (อย่างน้อยตำบลละ </a:t>
            </a:r>
            <a:r>
              <a:rPr lang="en-US" sz="2000" b="1" dirty="0">
                <a:latin typeface="Angsana New" pitchFamily="18" charset="-34"/>
              </a:rPr>
              <a:t>1 </a:t>
            </a:r>
            <a:r>
              <a:rPr lang="th-TH" sz="2000" b="1" dirty="0">
                <a:latin typeface="Angsana New" pitchFamily="18" charset="-34"/>
              </a:rPr>
              <a:t>ชุมชน</a:t>
            </a:r>
            <a:r>
              <a:rPr lang="th-TH" sz="2000" b="1" dirty="0" smtClean="0">
                <a:latin typeface="Angsana New" pitchFamily="18" charset="-34"/>
              </a:rPr>
              <a:t>) </a:t>
            </a:r>
            <a:r>
              <a:rPr lang="th-TH" sz="2000" b="1" dirty="0"/>
              <a:t>มีศักยภาพในการจัดการอนามัยสิ่งแวดล้อมชุมชน</a:t>
            </a:r>
            <a:endParaRPr lang="en-US" sz="2000" b="1" kern="0" dirty="0">
              <a:solidFill>
                <a:srgbClr val="000099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1" name="Table 6"/>
          <p:cNvGraphicFramePr>
            <a:graphicFrameLocks noGrp="1"/>
          </p:cNvGraphicFramePr>
          <p:nvPr/>
        </p:nvGraphicFramePr>
        <p:xfrm>
          <a:off x="74613" y="3338513"/>
          <a:ext cx="8991600" cy="3559177"/>
        </p:xfrm>
        <a:graphic>
          <a:graphicData uri="http://schemas.openxmlformats.org/drawingml/2006/table">
            <a:tbl>
              <a:tblPr/>
              <a:tblGrid>
                <a:gridCol w="821117"/>
                <a:gridCol w="2308117"/>
                <a:gridCol w="2088232"/>
                <a:gridCol w="1944216"/>
                <a:gridCol w="1829918"/>
              </a:tblGrid>
              <a:tr h="2358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กลไก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</a:t>
                      </a: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ขั้น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เดือน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เดือน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 เดือน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 เดือน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</a:tr>
              <a:tr h="640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กระทรวง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มีแนวทางการดำเนินงาน เกณฑ์การประเมิน</a:t>
                      </a:r>
                      <a:b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ชุมนที่มีศักยภาพในการจัดการอนามัยสิ่งแวดล้อม และชุดความรู้ในการจัดการอนามัยสิ่งแวดล้อมชุมชน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มีการกำกับติดตามความก้าวหน้าการดำเนินงานผ่านกระบวนการบริหารจัดการโดย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Cluster </a:t>
                      </a:r>
                      <a:endParaRPr kumimoji="0" lang="th-TH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มีการกำกับติดตามความก้าวหน้าดำเนินงานผ่านกระบวนการบริหารจัดการโดย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Cluster </a:t>
                      </a:r>
                      <a:endParaRPr kumimoji="0" lang="th-TH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มีการรายงานสรุปผลการดำเนินงานตามตัวชี้วัดในการประชุมระดับผู้บริหารกรมอนามัย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</a:tr>
              <a:tr h="775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ศูนย์อนามัย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มีแผนการพัฒนาชุมชนให้มีศักยภาพด้านการจัดการอนามัยสิงแวดล้อมชุมชน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มีกระบวนการพัฒนาค่ากลางความสำเร็จระดับเขต ด้านอนามัยสิ่งแวดล้อมชุมชน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เขตสุขภาพ มีการประกาศการใช้</a:t>
                      </a:r>
                      <a:b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ค่ากลางความสำเร็จ ที่ครอบคุลมการส่งเสริมสุขภาพ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กลุ่มวัยและ อนามัยสิ่งแวดล้อม  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มีการสุ่มประเมินชุมชน และรายงานผลการติดตามความก้าวหน้าการดำเนินงานในระดับเขตสุขภาพไปยังกรมอนามัย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มีการรายงานสรุปผลการดำเนินงานตามตัวชี้วัดในระดับผู้บริหารกรมอนามัย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</a:tr>
              <a:tr h="12293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จังหวัด/</a:t>
                      </a:r>
                      <a:r>
                        <a:rPr kumimoji="0" lang="th-TH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อปท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มีแผนการดำเนินงาน การขับเคลื่อนให้ตำบลมีชุมชนที่มีศักยภาพด้านอนามัยสิ่งแวดล้อม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มีการกำหนดเป้าหมายและขอบเขตระยะเวลาในการพัฒนาค่ากลางที่คาดหวังด้านอนามัยสิ่งแวดล้อม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จังหวัดมีการพัฒนา</a:t>
                      </a:r>
                      <a:b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ค่ากลางความคาดหวังด้านอนามัยสิ่งแวดล้อมระดับจังหวัด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 มีการขับเคลื่อนงาน และประเมินชุมชนมีศักยภาพด้านการจัดการอนามัยสิ่งแวดล้อมชุมชน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ร้อยละ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 มีการขับเคลื่อนงาน และประเมินชุมชนมีศักยภาพด้านการจัดการอนามัยสิ่งแวดล้อมชุมชน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 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ของจังหวัด มีการขับเคลื่อนงาน และประเมินชุมชนมีศักยภาพด้านการจัดการอนามัยสิ่งแวดล้อมชุมชน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>
                        <a:alpha val="24000"/>
                      </a:srgbClr>
                    </a:solidFill>
                  </a:tcPr>
                </a:tc>
              </a:tr>
              <a:tr h="678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ชุมชน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มีแกนนำชุมชน และ/หรือ </a:t>
                      </a:r>
                      <a:r>
                        <a:rPr lang="th-TH" sz="900" kern="1200" dirty="0" err="1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อส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ม. ที่มีความรู้ด้านอนามัยสิ่งแวดล้อม อย่างน้อย 1  คนต่อชุมชน</a:t>
                      </a:r>
                      <a:endParaRPr kumimoji="0" lang="th-TH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700"/>
                        </a:spcAft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  <a:r>
                        <a:rPr kumimoji="0" lang="th-TH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ร้อยละ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 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ของตำบล มีชุมชนที่มีศักยภาพจัดการอนามัยสิ่งแวดล้อมชุมชน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70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4. 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ร้อยละ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70  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ของตำบล มีชุมชนที่มีศักยภาพจัดการอนามัยสิ่งแวดล้อมชุมชน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2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700"/>
                        </a:spcAft>
                      </a:pP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4.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ร้อยละ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100  </a:t>
                      </a:r>
                      <a:r>
                        <a:rPr lang="th-TH" sz="900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ของตำบล มีชุมชนที่มีศักยภาพจัดการอนามัยสิ่งแวดล้อมชุมชน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91446" marR="91446"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24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สี่เหลี่ยมผืนผ้า 42"/>
          <p:cNvSpPr/>
          <p:nvPr/>
        </p:nvSpPr>
        <p:spPr>
          <a:xfrm>
            <a:off x="-22225" y="2970213"/>
            <a:ext cx="9193213" cy="3476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Small  Success  </a:t>
            </a:r>
            <a:endParaRPr lang="th-TH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82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688" y="220663"/>
            <a:ext cx="89852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41" name="TextBox 5"/>
          <p:cNvSpPr txBox="1">
            <a:spLocks noChangeArrowheads="1"/>
          </p:cNvSpPr>
          <p:nvPr/>
        </p:nvSpPr>
        <p:spPr bwMode="auto">
          <a:xfrm>
            <a:off x="-36513" y="1981200"/>
            <a:ext cx="1728788" cy="1016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R: 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สร้างกลไกทางกฎหมายในการจัดการอนามัยสิ่งแวดล้อม และขับเคลื่อนงานผ่านคณะอนุกรรมการสาธารณสุข เพื่อให้เกิดการขับเคลื่อนในระดับจังหวัด</a:t>
            </a:r>
          </a:p>
        </p:txBody>
      </p:sp>
      <p:sp>
        <p:nvSpPr>
          <p:cNvPr id="8242" name="TextBox 5"/>
          <p:cNvSpPr txBox="1">
            <a:spLocks noChangeArrowheads="1"/>
          </p:cNvSpPr>
          <p:nvPr/>
        </p:nvSpPr>
        <p:spPr bwMode="auto">
          <a:xfrm>
            <a:off x="7239000" y="1973263"/>
            <a:ext cx="1895475" cy="1016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A: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 ส่งเสริมให้เกิดกลไกการสื่อสารสาธารณะในชุมชน และสร้างความตระหนัก เพื่อให้ชุมชน</a:t>
            </a:r>
            <a:r>
              <a:rPr lang="en-US" altLang="en-US" sz="1000">
                <a:latin typeface="Tahoma" pitchFamily="34" charset="0"/>
                <a:cs typeface="Tahoma" pitchFamily="34" charset="0"/>
              </a:rPr>
              <a:t>“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เข้าใจ เข้าถึง พัฒนา</a:t>
            </a:r>
            <a:r>
              <a:rPr lang="en-US" altLang="en-US" sz="1000">
                <a:latin typeface="Tahoma" pitchFamily="34" charset="0"/>
                <a:cs typeface="Tahoma" pitchFamily="34" charset="0"/>
              </a:rPr>
              <a:t>” 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งานอนามัยสิ่งแวดล้อมด้วยตนเอง</a:t>
            </a:r>
          </a:p>
          <a:p>
            <a:pPr eaLnBrk="1" hangingPunct="1"/>
            <a:endParaRPr lang="th-TH" altLang="en-US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243" name="TextBox 5"/>
          <p:cNvSpPr txBox="1">
            <a:spLocks noChangeArrowheads="1"/>
          </p:cNvSpPr>
          <p:nvPr/>
        </p:nvSpPr>
        <p:spPr bwMode="auto">
          <a:xfrm>
            <a:off x="3576638" y="1984375"/>
            <a:ext cx="1871662" cy="1016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I: 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ส่งเสริมการพัฒนาระบบกองทุน และการแลกเปลี่ยนทรัพยากรชุมชน เพื่อการขับเคลื่อนงานพัฒนาชุมชนมีศักยภาพด้านอนามัยสิ่งแวดล้อม</a:t>
            </a:r>
          </a:p>
          <a:p>
            <a:pPr eaLnBrk="1" hangingPunct="1"/>
            <a:endParaRPr lang="th-TH" altLang="en-US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244" name="TextBox 5"/>
          <p:cNvSpPr txBox="1">
            <a:spLocks noChangeArrowheads="1"/>
          </p:cNvSpPr>
          <p:nvPr/>
        </p:nvSpPr>
        <p:spPr bwMode="auto">
          <a:xfrm>
            <a:off x="5454650" y="1981200"/>
            <a:ext cx="1768475" cy="1016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P: 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ส่งเสริมบูรณาการ และสร้างกระวนการมีส่วนร่วมของประชาชนในชุมชน และภาคีเครือข่ายในการจัดการอนามัยสิ่งแวดล้อมชุมชน</a:t>
            </a:r>
            <a:endParaRPr lang="en-US" altLang="en-US" sz="100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8245" name="TextBox 25"/>
          <p:cNvSpPr txBox="1">
            <a:spLocks noChangeArrowheads="1"/>
          </p:cNvSpPr>
          <p:nvPr/>
        </p:nvSpPr>
        <p:spPr bwMode="auto">
          <a:xfrm>
            <a:off x="1692275" y="1981200"/>
            <a:ext cx="1898650" cy="10160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en-US" sz="1000">
                <a:latin typeface="Tahoma" pitchFamily="34" charset="0"/>
                <a:cs typeface="Tahoma" pitchFamily="34" charset="0"/>
              </a:rPr>
              <a:t>B: </a:t>
            </a:r>
            <a:r>
              <a:rPr lang="th-TH" altLang="en-US" sz="1000">
                <a:latin typeface="Tahoma" pitchFamily="34" charset="0"/>
                <a:cs typeface="Tahoma" pitchFamily="34" charset="0"/>
              </a:rPr>
              <a:t>เสริมสร้างความรู้ ทักษะ และพัฒนาศักยภาพประชาชนในชุมชนและภาคีเครือข่าย การจัดการอนามัยสิ่งแวดล้อมในชุมชน</a:t>
            </a:r>
          </a:p>
          <a:p>
            <a:pPr eaLnBrk="1" hangingPunct="1"/>
            <a:endParaRPr lang="th-TH" altLang="en-US" sz="1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7950" y="836712"/>
          <a:ext cx="8774435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240088" cy="954088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3 Step for Active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and sustainable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community</a:t>
            </a:r>
          </a:p>
        </p:txBody>
      </p:sp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323850" y="5811838"/>
            <a:ext cx="1944688" cy="400050"/>
          </a:xfrm>
          <a:prstGeom prst="rect">
            <a:avLst/>
          </a:prstGeom>
          <a:solidFill>
            <a:srgbClr val="FABA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 b="1"/>
              <a:t>เข้าใจ</a:t>
            </a:r>
            <a:r>
              <a:rPr lang="en-US" sz="2000" b="1"/>
              <a:t>: </a:t>
            </a:r>
            <a:r>
              <a:rPr lang="th-TH" sz="2000"/>
              <a:t>บริบทพื้นฐาน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2714625" y="5803900"/>
            <a:ext cx="2860675" cy="400050"/>
          </a:xfrm>
          <a:prstGeom prst="rect">
            <a:avLst/>
          </a:prstGeom>
          <a:solidFill>
            <a:srgbClr val="71DA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 b="1"/>
              <a:t>เข้าถึง</a:t>
            </a:r>
            <a:r>
              <a:rPr lang="en-US" sz="2000" b="1"/>
              <a:t>: </a:t>
            </a:r>
            <a:r>
              <a:rPr lang="th-TH" sz="2000"/>
              <a:t>รู้ปัญหาและ รู้เท่าทัน จัดการได้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6084888" y="5775325"/>
            <a:ext cx="2735262" cy="4000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algn="ctr">
              <a:defRPr/>
            </a:pPr>
            <a:r>
              <a:rPr lang="th-TH" sz="2000" b="1" smtClean="0">
                <a:latin typeface="Franklin Gothic Book" pitchFamily="34" charset="0"/>
                <a:cs typeface="Angsana New" pitchFamily="18" charset="-34"/>
              </a:rPr>
              <a:t>พัฒนา</a:t>
            </a:r>
            <a:r>
              <a:rPr lang="en-US" sz="2000" b="1" smtClean="0">
                <a:latin typeface="Franklin Gothic Book" pitchFamily="34" charset="0"/>
                <a:cs typeface="Angsana New" pitchFamily="18" charset="-34"/>
              </a:rPr>
              <a:t>: </a:t>
            </a:r>
            <a:r>
              <a:rPr lang="th-TH" sz="2000" smtClean="0">
                <a:latin typeface="Franklin Gothic Book" pitchFamily="34" charset="0"/>
                <a:cs typeface="Angsana New" pitchFamily="18" charset="-34"/>
              </a:rPr>
              <a:t>มุ่งเป้าสู่นวัตกรรมชุมชน</a:t>
            </a:r>
          </a:p>
        </p:txBody>
      </p:sp>
      <p:sp>
        <p:nvSpPr>
          <p:cNvPr id="9223" name="TextBox 2"/>
          <p:cNvSpPr txBox="1">
            <a:spLocks noChangeArrowheads="1"/>
          </p:cNvSpPr>
          <p:nvPr/>
        </p:nvSpPr>
        <p:spPr bwMode="auto">
          <a:xfrm>
            <a:off x="3656013" y="4422775"/>
            <a:ext cx="977900" cy="400050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2000" b="1"/>
              <a:t>รวม 1</a:t>
            </a:r>
            <a:r>
              <a:rPr lang="en-US" sz="2000" b="1">
                <a:latin typeface="Angsana New" pitchFamily="18" charset="-34"/>
              </a:rPr>
              <a:t>0</a:t>
            </a:r>
            <a:r>
              <a:rPr lang="th-TH" sz="2000" b="1">
                <a:latin typeface="Angsana New" pitchFamily="18" charset="-34"/>
              </a:rPr>
              <a:t> </a:t>
            </a:r>
            <a:r>
              <a:rPr lang="th-TH" sz="2000" b="1"/>
              <a:t>ข้อ</a:t>
            </a:r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842963" y="5126038"/>
            <a:ext cx="979487" cy="401637"/>
          </a:xfrm>
          <a:prstGeom prst="rect">
            <a:avLst/>
          </a:prstGeom>
          <a:solidFill>
            <a:srgbClr val="FFC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000" b="1"/>
              <a:t>รวม 7 ข้อ</a:t>
            </a:r>
          </a:p>
        </p:txBody>
      </p:sp>
      <p:sp>
        <p:nvSpPr>
          <p:cNvPr id="9225" name="TextBox 8"/>
          <p:cNvSpPr txBox="1">
            <a:spLocks noChangeArrowheads="1"/>
          </p:cNvSpPr>
          <p:nvPr/>
        </p:nvSpPr>
        <p:spPr bwMode="auto">
          <a:xfrm>
            <a:off x="6972300" y="3559175"/>
            <a:ext cx="979488" cy="400050"/>
          </a:xfrm>
          <a:prstGeom prst="rect">
            <a:avLst/>
          </a:prstGeom>
          <a:solidFill>
            <a:srgbClr val="F92FEB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th-TH" sz="2000" b="1"/>
              <a:t>รวม 1</a:t>
            </a:r>
            <a:r>
              <a:rPr lang="en-US" sz="2000" b="1">
                <a:latin typeface="Angsana New" pitchFamily="18" charset="-34"/>
              </a:rPr>
              <a:t>1</a:t>
            </a:r>
            <a:r>
              <a:rPr lang="th-TH" sz="2000" b="1"/>
              <a:t> ข้อ</a:t>
            </a:r>
          </a:p>
        </p:txBody>
      </p:sp>
      <p:sp>
        <p:nvSpPr>
          <p:cNvPr id="9226" name="TextBox 1"/>
          <p:cNvSpPr txBox="1">
            <a:spLocks noChangeArrowheads="1"/>
          </p:cNvSpPr>
          <p:nvPr/>
        </p:nvSpPr>
        <p:spPr bwMode="auto">
          <a:xfrm>
            <a:off x="2624138" y="6364288"/>
            <a:ext cx="2951162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 b="1">
                <a:latin typeface="Angsana New" pitchFamily="18" charset="-34"/>
              </a:rPr>
              <a:t>ระดับ </a:t>
            </a:r>
            <a:r>
              <a:rPr lang="en-US" sz="2400" b="1">
                <a:latin typeface="Angsana New" pitchFamily="18" charset="-34"/>
              </a:rPr>
              <a:t>Active community</a:t>
            </a:r>
            <a:endParaRPr lang="th-TH" sz="2400" b="1">
              <a:latin typeface="Angsana New" pitchFamily="18" charset="-34"/>
            </a:endParaRPr>
          </a:p>
        </p:txBody>
      </p:sp>
      <p:cxnSp>
        <p:nvCxnSpPr>
          <p:cNvPr id="6" name="ตัวเชื่อมต่อตรง 5"/>
          <p:cNvCxnSpPr/>
          <p:nvPr/>
        </p:nvCxnSpPr>
        <p:spPr>
          <a:xfrm>
            <a:off x="2457450" y="1412875"/>
            <a:ext cx="26988" cy="5413375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 flipH="1">
            <a:off x="5724525" y="1412875"/>
            <a:ext cx="17463" cy="5413375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9" name="TextBox 1"/>
          <p:cNvSpPr txBox="1">
            <a:spLocks noChangeArrowheads="1"/>
          </p:cNvSpPr>
          <p:nvPr/>
        </p:nvSpPr>
        <p:spPr bwMode="auto">
          <a:xfrm>
            <a:off x="5853113" y="6354763"/>
            <a:ext cx="3290887" cy="461962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 b="1">
                <a:latin typeface="Angsana New" pitchFamily="18" charset="-34"/>
              </a:rPr>
              <a:t>ระดับ </a:t>
            </a:r>
            <a:r>
              <a:rPr lang="en-US" sz="2400" b="1">
                <a:latin typeface="Angsana New" pitchFamily="18" charset="-34"/>
              </a:rPr>
              <a:t>Sustainable community</a:t>
            </a:r>
            <a:endParaRPr lang="th-TH" sz="2400" b="1">
              <a:latin typeface="Angsana New" pitchFamily="18" charset="-34"/>
            </a:endParaRPr>
          </a:p>
        </p:txBody>
      </p:sp>
      <p:sp>
        <p:nvSpPr>
          <p:cNvPr id="9230" name="TextBox 1"/>
          <p:cNvSpPr txBox="1">
            <a:spLocks noChangeArrowheads="1"/>
          </p:cNvSpPr>
          <p:nvPr/>
        </p:nvSpPr>
        <p:spPr bwMode="auto">
          <a:xfrm>
            <a:off x="107950" y="6330950"/>
            <a:ext cx="2209800" cy="461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pPr algn="ctr"/>
            <a:r>
              <a:rPr lang="th-TH" sz="2400" b="1">
                <a:latin typeface="Angsana New" pitchFamily="18" charset="-34"/>
              </a:rPr>
              <a:t>ระดับ</a:t>
            </a:r>
            <a:r>
              <a:rPr lang="en-US" sz="2400" b="1">
                <a:latin typeface="Angsana New" pitchFamily="18" charset="-34"/>
              </a:rPr>
              <a:t> Preparation</a:t>
            </a:r>
            <a:endParaRPr lang="th-TH" sz="2400" b="1"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213" y="115888"/>
            <a:ext cx="7848600" cy="523875"/>
          </a:xfrm>
          <a:prstGeom prst="rect">
            <a:avLst/>
          </a:prstGeom>
          <a:solidFill>
            <a:srgbClr val="00B050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หลักเกณฑ์การพัฒนาชุมชนเข้มแข็งในการจัดการอนามัยสิ่งแวดล้อม</a:t>
            </a:r>
            <a:endParaRPr lang="en-GB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539750" y="1844675"/>
          <a:ext cx="7750175" cy="4745040"/>
        </p:xfrm>
        <a:graphic>
          <a:graphicData uri="http://schemas.openxmlformats.org/drawingml/2006/table">
            <a:tbl>
              <a:tblPr/>
              <a:tblGrid>
                <a:gridCol w="7750175"/>
              </a:tblGrid>
              <a:tr h="341376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1. มีคณะกรรมการพัฒนาสุขภาพระดับตำบลและกำหนดบทบาทหน้าที่อย่างชัดเจน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341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2. มีแกนนำชุมชน หรือ อสม. อย่างน้อย 1 คน/หมู่บ้าน ที่สนับสนุนงานอนามัยสิ่งแวดล้อม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26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3. มีกองทุนระดับตำบล ที่สนับสนุนการดำเนินงานด้านอนามัยสิ่งแวดล้อม ที่เกิดจากการมีส่วนร่วม</a:t>
                      </a:r>
                      <a:b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</a:b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ของคนในชุมชน หรือได้รับการสนับสนุนจากภาคีเครือข่ายภายในหรือภายนอกพื้นที่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926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4. มีการประยุกต์ใช้ค่ากลางด้านอนามัยสิ่งแวดล้อมระดับเขต/จังหวัด เพื่อนำไปใช้ในการกำหนดแนวทางการจัดการด้านอนามัยสิ่งแวดล้อมในชุมชนได้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3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5. มีการจัดเก็บรวบรวมข้อมูลสุขภาพและสิ่งแวดล้อมของชุมชนอย่างเป็นระบบ 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  <a:tr h="926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6. มีเวทีประชาคม/การประชุม ระดับตำบลหรือหมู่บ้าน เพื่อการชี้แจงและติดตามความก้าวหน้าในการพัฒนาชุมชนเข้มแข็งด้านอนามัยสิ่งแวดล้อม อย่างน้อยปีละ 2 ครั้ง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 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9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H SarabunPSK" pitchFamily="34" charset="-34"/>
                          <a:cs typeface="Times New Roman" pitchFamily="18" charset="0"/>
                        </a:rPr>
                        <a:t>7. มีช่องทางให้ประชาชนเข้าถึงข้อมูลข่าวสารด้านอนามัยสิ่งแวดล้อมที่หลากหลาย เหมาะสม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H SarabunPSK" pitchFamily="34" charset="-34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</a:tr>
            </a:tbl>
          </a:graphicData>
        </a:graphic>
      </p:graphicFrame>
      <p:sp>
        <p:nvSpPr>
          <p:cNvPr id="10261" name="TextBox 5"/>
          <p:cNvSpPr txBox="1">
            <a:spLocks noChangeArrowheads="1"/>
          </p:cNvSpPr>
          <p:nvPr/>
        </p:nvSpPr>
        <p:spPr bwMode="auto">
          <a:xfrm>
            <a:off x="684213" y="981075"/>
            <a:ext cx="7559675" cy="584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Franklin Gothic Book" pitchFamily="34" charset="0"/>
                <a:cs typeface="Angsana New" pitchFamily="18" charset="-34"/>
              </a:defRPr>
            </a:lvl9pPr>
          </a:lstStyle>
          <a:p>
            <a:r>
              <a:rPr lang="en-US" sz="3200" b="1" u="sng">
                <a:latin typeface="Angsana New" pitchFamily="18" charset="-34"/>
              </a:rPr>
              <a:t>Step 1:</a:t>
            </a:r>
            <a:r>
              <a:rPr lang="en-US" b="1">
                <a:latin typeface="Angsana New" pitchFamily="18" charset="-34"/>
              </a:rPr>
              <a:t>  </a:t>
            </a:r>
            <a:r>
              <a:rPr lang="th-TH" b="1">
                <a:latin typeface="Angsana New" pitchFamily="18" charset="-34"/>
              </a:rPr>
              <a:t>ขั้นตอนการพัฒนา</a:t>
            </a:r>
            <a:r>
              <a:rPr lang="th-TH" b="1"/>
              <a:t>ความพร้อมชุมชน </a:t>
            </a:r>
            <a:r>
              <a:rPr lang="th-TH" sz="2400" b="1"/>
              <a:t>(</a:t>
            </a:r>
            <a:r>
              <a:rPr lang="en-US" sz="2400" b="1">
                <a:latin typeface="Angsana New" pitchFamily="18" charset="-34"/>
              </a:rPr>
              <a:t>7 </a:t>
            </a:r>
            <a:r>
              <a:rPr lang="th-TH" sz="2400" b="1"/>
              <a:t>ข้อ)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3421</TotalTime>
  <Words>1953</Words>
  <Application>Microsoft Office PowerPoint</Application>
  <PresentationFormat>นำเสนอทางหน้าจอ (4:3)</PresentationFormat>
  <Paragraphs>245</Paragraphs>
  <Slides>19</Slides>
  <Notes>0</Notes>
  <HiddenSlides>0</HiddenSlides>
  <MMClips>0</MMClips>
  <ScaleCrop>false</ScaleCrop>
  <HeadingPairs>
    <vt:vector size="6" baseType="variant">
      <vt:variant>
        <vt:lpstr>แบบอักษรที่ถูกใช้</vt:lpstr>
      </vt:variant>
      <vt:variant>
        <vt:i4>9</vt:i4>
      </vt:variant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19</vt:i4>
      </vt:variant>
    </vt:vector>
  </HeadingPairs>
  <TitlesOfParts>
    <vt:vector size="29" baseType="lpstr">
      <vt:lpstr>Franklin Gothic Book</vt:lpstr>
      <vt:lpstr>Angsana New</vt:lpstr>
      <vt:lpstr>Arial</vt:lpstr>
      <vt:lpstr>Calibri</vt:lpstr>
      <vt:lpstr>Cordia New</vt:lpstr>
      <vt:lpstr>Tahoma</vt:lpstr>
      <vt:lpstr>TH SarabunPSK</vt:lpstr>
      <vt:lpstr>Times New Roman</vt:lpstr>
      <vt:lpstr>Brush Script MT</vt:lpstr>
      <vt:lpstr>ชุดรูปแบบของ Office</vt:lpstr>
      <vt:lpstr>ตัวชี้วัด ร้อยละของตำบลมีชุมชนที่มีศักยภาพในการจัดการอนามัยสิ่งแวดล้อมชุมชน</vt:lpstr>
      <vt:lpstr>ชุดข้อมูลเรื่องการจัดการชุมชน</vt:lpstr>
      <vt:lpstr>ชุมชนมีความเข้มแข็งด้านอนามัยสิ่งแวดล้อม (Active community)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การประกวดนวัตกรรมชุมชน</vt:lpstr>
      <vt:lpstr>แนวทางการพิจารณานวัตกรรม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good</dc:creator>
  <cp:lastModifiedBy>Windows User</cp:lastModifiedBy>
  <cp:revision>311</cp:revision>
  <cp:lastPrinted>2016-10-19T02:13:28Z</cp:lastPrinted>
  <dcterms:created xsi:type="dcterms:W3CDTF">2016-10-07T04:01:16Z</dcterms:created>
  <dcterms:modified xsi:type="dcterms:W3CDTF">2016-11-07T03:04:50Z</dcterms:modified>
</cp:coreProperties>
</file>