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76" r:id="rId11"/>
    <p:sldId id="278" r:id="rId12"/>
    <p:sldId id="275" r:id="rId13"/>
    <p:sldId id="291" r:id="rId14"/>
    <p:sldId id="279" r:id="rId15"/>
    <p:sldId id="280" r:id="rId16"/>
    <p:sldId id="274" r:id="rId17"/>
    <p:sldId id="281" r:id="rId18"/>
    <p:sldId id="282" r:id="rId19"/>
    <p:sldId id="284" r:id="rId20"/>
    <p:sldId id="285" r:id="rId21"/>
    <p:sldId id="286" r:id="rId22"/>
    <p:sldId id="287" r:id="rId23"/>
    <p:sldId id="288" r:id="rId24"/>
    <p:sldId id="292" r:id="rId25"/>
    <p:sldId id="293" r:id="rId26"/>
    <p:sldId id="272" r:id="rId27"/>
    <p:sldId id="277" r:id="rId28"/>
    <p:sldId id="289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5050"/>
    <a:srgbClr val="009900"/>
    <a:srgbClr val="00CC99"/>
    <a:srgbClr val="33CC33"/>
    <a:srgbClr val="008000"/>
    <a:srgbClr val="CC00CC"/>
    <a:srgbClr val="FF3399"/>
    <a:srgbClr val="99FF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32" autoAdjust="0"/>
    <p:restoredTop sz="94660"/>
  </p:normalViewPr>
  <p:slideViewPr>
    <p:cSldViewPr>
      <p:cViewPr varScale="1">
        <p:scale>
          <a:sx n="46" d="100"/>
          <a:sy n="46" d="100"/>
        </p:scale>
        <p:origin x="-143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>
        <c:manualLayout>
          <c:layoutTarget val="inner"/>
          <c:xMode val="edge"/>
          <c:yMode val="edge"/>
          <c:x val="0.20072680840911608"/>
          <c:y val="0.19633303485907092"/>
          <c:w val="0.5898919951262086"/>
          <c:h val="0.66478165865712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ค่ามัธยฐานไอโอดีนในปัสสาวะ (µg/l)</c:v>
                </c:pt>
              </c:strCache>
            </c:strRef>
          </c:tx>
          <c:spPr>
            <a:solidFill>
              <a:srgbClr val="CC0099"/>
            </a:solidFill>
          </c:spPr>
          <c:dLbls>
            <c:dLbl>
              <c:idx val="0"/>
              <c:layout>
                <c:manualLayout>
                  <c:x val="-1.5458828999789427E-3"/>
                  <c:y val="-3.2058063417596101E-2"/>
                </c:manualLayout>
              </c:layout>
              <c:showVal val="1"/>
            </c:dLbl>
            <c:dLbl>
              <c:idx val="1"/>
              <c:layout>
                <c:manualLayout>
                  <c:x val="-7.729414499894712E-3"/>
                  <c:y val="1.4571847007998198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2553</c:v>
                </c:pt>
                <c:pt idx="1">
                  <c:v>2554</c:v>
                </c:pt>
                <c:pt idx="2">
                  <c:v>2555</c:v>
                </c:pt>
                <c:pt idx="3">
                  <c:v>2556</c:v>
                </c:pt>
                <c:pt idx="4">
                  <c:v>2557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142.1</c:v>
                </c:pt>
                <c:pt idx="1">
                  <c:v>181.2</c:v>
                </c:pt>
                <c:pt idx="2">
                  <c:v>159.4</c:v>
                </c:pt>
                <c:pt idx="3">
                  <c:v>146.80000000000001</c:v>
                </c:pt>
                <c:pt idx="4">
                  <c:v>155.69999999999999</c:v>
                </c:pt>
              </c:numCache>
            </c:numRef>
          </c:val>
        </c:ser>
        <c:axId val="83097088"/>
        <c:axId val="83098624"/>
      </c:barChart>
      <c:catAx>
        <c:axId val="83097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3098624"/>
        <c:crosses val="autoZero"/>
        <c:auto val="1"/>
        <c:lblAlgn val="ctr"/>
        <c:lblOffset val="100"/>
      </c:catAx>
      <c:valAx>
        <c:axId val="8309862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en-US" sz="2400" b="1"/>
                </a:pPr>
                <a:r>
                  <a:rPr lang="th-TH" sz="2400" b="1" dirty="0" smtClean="0">
                    <a:latin typeface="Cordia New" pitchFamily="34" charset="-34"/>
                    <a:cs typeface="Cordia New" pitchFamily="34" charset="-34"/>
                  </a:rPr>
                  <a:t>ปริมาณไอโอดีน</a:t>
                </a:r>
                <a:r>
                  <a:rPr lang="th-TH" sz="2400" b="1" baseline="0" dirty="0" smtClean="0">
                    <a:latin typeface="Cordia New" pitchFamily="34" charset="-34"/>
                    <a:cs typeface="Cordia New" pitchFamily="34" charset="-34"/>
                  </a:rPr>
                  <a:t> </a:t>
                </a:r>
                <a:r>
                  <a:rPr lang="en-US" sz="2400" b="1" dirty="0" smtClean="0">
                    <a:latin typeface="Cordia New" pitchFamily="34" charset="-34"/>
                    <a:cs typeface="Cordia New" pitchFamily="34" charset="-34"/>
                  </a:rPr>
                  <a:t>(µg/l)</a:t>
                </a:r>
                <a:endParaRPr lang="th-TH" sz="2400" b="1" dirty="0">
                  <a:latin typeface="Cordia New" pitchFamily="34" charset="-34"/>
                  <a:cs typeface="Cordia New" pitchFamily="34" charset="-34"/>
                </a:endParaRPr>
              </a:p>
            </c:rich>
          </c:tx>
          <c:layout>
            <c:manualLayout>
              <c:xMode val="edge"/>
              <c:yMode val="edge"/>
              <c:x val="1.0306291743402921E-3"/>
              <c:y val="1.6078828414321449E-2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3097088"/>
        <c:crosses val="autoZero"/>
        <c:crossBetween val="between"/>
        <c:majorUnit val="50"/>
        <c:minorUnit val="10"/>
      </c:valAx>
    </c:plotArea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>
        <c:manualLayout>
          <c:layoutTarget val="inner"/>
          <c:xMode val="edge"/>
          <c:yMode val="edge"/>
          <c:x val="0.14907761999977395"/>
          <c:y val="0.28234375"/>
          <c:w val="0.65755141373970283"/>
          <c:h val="0.5608228346456696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เด็ก 3-5 ปี</c:v>
                </c:pt>
              </c:strCache>
            </c:strRef>
          </c:tx>
          <c:spPr>
            <a:solidFill>
              <a:srgbClr val="CC0099"/>
            </a:solidFill>
          </c:spPr>
          <c:dLbls>
            <c:dLbl>
              <c:idx val="0"/>
              <c:layout>
                <c:manualLayout>
                  <c:x val="0"/>
                  <c:y val="-3.43750000000000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7500000000000006E-2"/>
                </c:manualLayout>
              </c:layout>
              <c:showVal val="1"/>
            </c:dLbl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229.2</c:v>
                </c:pt>
                <c:pt idx="1">
                  <c:v>212.6</c:v>
                </c:pt>
                <c:pt idx="2">
                  <c:v>226.6</c:v>
                </c:pt>
              </c:numCache>
            </c:numRef>
          </c:val>
        </c:ser>
        <c:axId val="84099840"/>
        <c:axId val="84101376"/>
      </c:barChart>
      <c:catAx>
        <c:axId val="84099840"/>
        <c:scaling>
          <c:orientation val="minMax"/>
        </c:scaling>
        <c:axPos val="b"/>
        <c:numFmt formatCode="General" sourceLinked="1"/>
        <c:majorTickMark val="none"/>
        <c:tickLblPos val="nextTo"/>
        <c:crossAx val="84101376"/>
        <c:crosses val="autoZero"/>
        <c:auto val="1"/>
        <c:lblAlgn val="ctr"/>
        <c:lblOffset val="100"/>
      </c:catAx>
      <c:valAx>
        <c:axId val="84101376"/>
        <c:scaling>
          <c:orientation val="minMax"/>
          <c:max val="25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 sz="2400" dirty="0">
                    <a:latin typeface="Cordia New" pitchFamily="34" charset="-34"/>
                    <a:cs typeface="Cordia New" pitchFamily="34" charset="-34"/>
                  </a:rPr>
                  <a:t>ปริมาณไอโอดีน</a:t>
                </a:r>
              </a:p>
              <a:p>
                <a:pPr>
                  <a:defRPr/>
                </a:pPr>
                <a:r>
                  <a:rPr lang="th-TH" sz="2400" dirty="0">
                    <a:latin typeface="Cordia New" pitchFamily="34" charset="-34"/>
                    <a:cs typeface="Cordia New" pitchFamily="34" charset="-34"/>
                  </a:rPr>
                  <a:t> </a:t>
                </a:r>
                <a:r>
                  <a:rPr lang="en-US" sz="2400" dirty="0">
                    <a:latin typeface="Cordia New" pitchFamily="34" charset="-34"/>
                    <a:cs typeface="Cordia New" pitchFamily="34" charset="-34"/>
                  </a:rPr>
                  <a:t>(µg/l)</a:t>
                </a:r>
                <a:endParaRPr lang="th-TH" sz="2400" dirty="0">
                  <a:latin typeface="Cordia New" pitchFamily="34" charset="-34"/>
                  <a:cs typeface="Cordia New" pitchFamily="34" charset="-34"/>
                </a:endParaRPr>
              </a:p>
            </c:rich>
          </c:tx>
          <c:layout>
            <c:manualLayout>
              <c:xMode val="edge"/>
              <c:yMode val="edge"/>
              <c:x val="9.9583346226368889E-5"/>
              <c:y val="5.0468749999999986E-2"/>
            </c:manualLayout>
          </c:layout>
        </c:title>
        <c:numFmt formatCode="General" sourceLinked="1"/>
        <c:majorTickMark val="none"/>
        <c:tickLblPos val="nextTo"/>
        <c:crossAx val="84099840"/>
        <c:crosses val="autoZero"/>
        <c:crossBetween val="between"/>
        <c:majorUnit val="50"/>
        <c:min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>
        <c:manualLayout>
          <c:layoutTarget val="inner"/>
          <c:xMode val="edge"/>
          <c:yMode val="edge"/>
          <c:x val="7.7801618547681584E-2"/>
          <c:y val="0.19005259333817712"/>
          <c:w val="0.87182841207349238"/>
          <c:h val="0.5131978838236045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CC0099"/>
            </a:solidFill>
          </c:spPr>
          <c:dLbls>
            <c:dLbl>
              <c:idx val="0"/>
              <c:layout>
                <c:manualLayout>
                  <c:x val="-5.5555555555555558E-3"/>
                  <c:y val="-1.0613577607189827E-2"/>
                </c:manualLayout>
              </c:layout>
              <c:showVal val="1"/>
            </c:dLbl>
            <c:dLbl>
              <c:idx val="1"/>
              <c:layout>
                <c:manualLayout>
                  <c:x val="-9.7222222222222224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5.3067888035949126E-3"/>
                </c:manualLayout>
              </c:layout>
              <c:showVal val="1"/>
            </c:dLbl>
            <c:dLbl>
              <c:idx val="6"/>
              <c:layout>
                <c:manualLayout>
                  <c:x val="-1.38888888888889E-3"/>
                  <c:y val="-1.8573760812582194E-2"/>
                </c:manualLayout>
              </c:layout>
              <c:showVal val="1"/>
            </c:dLbl>
            <c:dLbl>
              <c:idx val="10"/>
              <c:layout>
                <c:manualLayout>
                  <c:x val="-2.7777777777777809E-3"/>
                  <c:y val="-2.653394401797409E-3"/>
                </c:manualLayout>
              </c:layout>
              <c:showVal val="1"/>
            </c:dLbl>
            <c:dLbl>
              <c:idx val="11"/>
              <c:layout>
                <c:manualLayout>
                  <c:x val="6.9444444444444475E-3"/>
                  <c:y val="7.9599742766993109E-3"/>
                </c:manualLayout>
              </c:layout>
              <c:showVal val="1"/>
            </c:dLbl>
            <c:dLbl>
              <c:idx val="12"/>
              <c:layout>
                <c:manualLayout>
                  <c:x val="2.7777777777777809E-3"/>
                  <c:y val="-5.3067888035949126E-3"/>
                </c:manualLayout>
              </c:layout>
              <c:showVal val="1"/>
            </c:dLbl>
            <c:dLbl>
              <c:idx val="16"/>
              <c:layout>
                <c:manualLayout>
                  <c:x val="-5.5555555555555558E-3"/>
                  <c:y val="-2.388054961617709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Sheet1!$A$2:$A$18</c:f>
              <c:strCache>
                <c:ptCount val="17"/>
                <c:pt idx="0">
                  <c:v>อุทัยธานี</c:v>
                </c:pt>
                <c:pt idx="1">
                  <c:v>พิษณุโลก</c:v>
                </c:pt>
                <c:pt idx="2">
                  <c:v>อุตรดิตถ์</c:v>
                </c:pt>
                <c:pt idx="3">
                  <c:v>น่าน</c:v>
                </c:pt>
                <c:pt idx="4">
                  <c:v>ลำพูน</c:v>
                </c:pt>
                <c:pt idx="5">
                  <c:v>แม่ฮ่องสอน</c:v>
                </c:pt>
                <c:pt idx="6">
                  <c:v>กำแพงเพชร</c:v>
                </c:pt>
                <c:pt idx="7">
                  <c:v>สุโขทัย</c:v>
                </c:pt>
                <c:pt idx="8">
                  <c:v>เพชรบูรณ์</c:v>
                </c:pt>
                <c:pt idx="9">
                  <c:v>ลำปาง</c:v>
                </c:pt>
                <c:pt idx="10">
                  <c:v>พะเยา</c:v>
                </c:pt>
                <c:pt idx="11">
                  <c:v>เชียงราย</c:v>
                </c:pt>
                <c:pt idx="12">
                  <c:v>เชียงใหม่</c:v>
                </c:pt>
                <c:pt idx="13">
                  <c:v>ตาก</c:v>
                </c:pt>
                <c:pt idx="14">
                  <c:v>นครสวรรค์</c:v>
                </c:pt>
                <c:pt idx="15">
                  <c:v>พิจิตร</c:v>
                </c:pt>
                <c:pt idx="16">
                  <c:v>แพร่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239.4</c:v>
                </c:pt>
                <c:pt idx="1">
                  <c:v>226.6</c:v>
                </c:pt>
                <c:pt idx="2">
                  <c:v>206.5</c:v>
                </c:pt>
                <c:pt idx="3">
                  <c:v>340.6</c:v>
                </c:pt>
                <c:pt idx="4">
                  <c:v>366.1</c:v>
                </c:pt>
                <c:pt idx="5">
                  <c:v>243.4</c:v>
                </c:pt>
                <c:pt idx="6">
                  <c:v>244.7</c:v>
                </c:pt>
                <c:pt idx="7">
                  <c:v>173.4</c:v>
                </c:pt>
                <c:pt idx="8">
                  <c:v>118.7</c:v>
                </c:pt>
                <c:pt idx="9" formatCode="0.0">
                  <c:v>284</c:v>
                </c:pt>
                <c:pt idx="10">
                  <c:v>223.3</c:v>
                </c:pt>
                <c:pt idx="11">
                  <c:v>210.4</c:v>
                </c:pt>
                <c:pt idx="12">
                  <c:v>231.7</c:v>
                </c:pt>
                <c:pt idx="13">
                  <c:v>149.5</c:v>
                </c:pt>
                <c:pt idx="14">
                  <c:v>229</c:v>
                </c:pt>
                <c:pt idx="15">
                  <c:v>233.1</c:v>
                </c:pt>
                <c:pt idx="16" formatCode="0.0">
                  <c:v>276.39999999999986</c:v>
                </c:pt>
              </c:numCache>
            </c:numRef>
          </c:val>
        </c:ser>
        <c:gapWidth val="100"/>
        <c:overlap val="60"/>
        <c:axId val="84151680"/>
        <c:axId val="84169856"/>
      </c:barChart>
      <c:catAx>
        <c:axId val="84151680"/>
        <c:scaling>
          <c:orientation val="minMax"/>
        </c:scaling>
        <c:axPos val="b"/>
        <c:majorTickMark val="none"/>
        <c:tickLblPos val="nextTo"/>
        <c:txPr>
          <a:bodyPr rot="-4800000"/>
          <a:lstStyle/>
          <a:p>
            <a:pPr>
              <a:defRPr sz="1600"/>
            </a:pPr>
            <a:endParaRPr lang="en-US"/>
          </a:p>
        </c:txPr>
        <c:crossAx val="84169856"/>
        <c:crosses val="autoZero"/>
        <c:auto val="1"/>
        <c:lblAlgn val="ctr"/>
        <c:lblOffset val="50"/>
      </c:catAx>
      <c:valAx>
        <c:axId val="8416985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2000">
                    <a:latin typeface="Cordia New" pitchFamily="34" charset="-34"/>
                    <a:cs typeface="Cordia New" pitchFamily="34" charset="-34"/>
                  </a:defRPr>
                </a:pPr>
                <a:r>
                  <a:rPr lang="th-TH" sz="2000">
                    <a:latin typeface="Cordia New" pitchFamily="34" charset="-34"/>
                    <a:cs typeface="Cordia New" pitchFamily="34" charset="-34"/>
                  </a:rPr>
                  <a:t>ปริมาณไอโอดีน</a:t>
                </a:r>
              </a:p>
              <a:p>
                <a:pPr>
                  <a:defRPr sz="2000">
                    <a:latin typeface="Cordia New" pitchFamily="34" charset="-34"/>
                    <a:cs typeface="Cordia New" pitchFamily="34" charset="-34"/>
                  </a:defRPr>
                </a:pPr>
                <a:r>
                  <a:rPr lang="th-TH" sz="2000">
                    <a:latin typeface="Cordia New" pitchFamily="34" charset="-34"/>
                    <a:cs typeface="Cordia New" pitchFamily="34" charset="-34"/>
                  </a:rPr>
                  <a:t> </a:t>
                </a:r>
                <a:r>
                  <a:rPr lang="en-US" sz="2000">
                    <a:latin typeface="Cordia New" pitchFamily="34" charset="-34"/>
                    <a:cs typeface="Cordia New" pitchFamily="34" charset="-34"/>
                  </a:rPr>
                  <a:t>(µg/l)</a:t>
                </a:r>
                <a:endParaRPr lang="th-TH" sz="2000">
                  <a:latin typeface="Cordia New" pitchFamily="34" charset="-34"/>
                  <a:cs typeface="Cordia New" pitchFamily="34" charset="-34"/>
                </a:endParaRPr>
              </a:p>
            </c:rich>
          </c:tx>
          <c:layout>
            <c:manualLayout>
              <c:xMode val="edge"/>
              <c:yMode val="edge"/>
              <c:x val="3.7029746281714752E-4"/>
              <c:y val="2.8700952422340175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4151680"/>
        <c:crosses val="autoZero"/>
        <c:crossBetween val="between"/>
        <c:majorUnit val="100"/>
      </c:valAx>
    </c:plotArea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>
        <c:manualLayout>
          <c:layoutTarget val="inner"/>
          <c:xMode val="edge"/>
          <c:yMode val="edge"/>
          <c:x val="0.12202294957442983"/>
          <c:y val="0.25568448494210538"/>
          <c:w val="0.8595285422324257"/>
          <c:h val="0.5302107572780786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ค่ามัธยฐาน UI (µg/l)</c:v>
                </c:pt>
              </c:strCache>
            </c:strRef>
          </c:tx>
          <c:spPr>
            <a:solidFill>
              <a:srgbClr val="CC0099"/>
            </a:solidFill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ลำปาง (n = 243)</c:v>
                </c:pt>
                <c:pt idx="1">
                  <c:v>เพชรบูรณ์ (n = 220)</c:v>
                </c:pt>
                <c:pt idx="2">
                  <c:v>ภาคเหนือ (n = 463)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242.7</c:v>
                </c:pt>
                <c:pt idx="1">
                  <c:v>235.9</c:v>
                </c:pt>
                <c:pt idx="2">
                  <c:v>242.7</c:v>
                </c:pt>
              </c:numCache>
            </c:numRef>
          </c:val>
        </c:ser>
        <c:axId val="119544832"/>
        <c:axId val="119546624"/>
      </c:barChart>
      <c:catAx>
        <c:axId val="119544832"/>
        <c:scaling>
          <c:orientation val="minMax"/>
        </c:scaling>
        <c:axPos val="b"/>
        <c:maj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sz="2000">
                <a:latin typeface="Cordia New" pitchFamily="34" charset="-34"/>
                <a:cs typeface="Cordia New" pitchFamily="34" charset="-34"/>
              </a:defRPr>
            </a:pPr>
            <a:endParaRPr lang="en-US"/>
          </a:p>
        </c:txPr>
        <c:crossAx val="119546624"/>
        <c:crosses val="autoZero"/>
        <c:auto val="1"/>
        <c:lblAlgn val="ctr"/>
        <c:lblOffset val="100"/>
      </c:catAx>
      <c:valAx>
        <c:axId val="119546624"/>
        <c:scaling>
          <c:orientation val="minMax"/>
          <c:max val="25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 sz="2400" dirty="0">
                    <a:latin typeface="Cordia New" pitchFamily="34" charset="-34"/>
                    <a:cs typeface="Cordia New" pitchFamily="34" charset="-34"/>
                  </a:rPr>
                  <a:t>ปริมาณไอโอดีน </a:t>
                </a:r>
                <a:r>
                  <a:rPr lang="en-US" sz="2400" dirty="0">
                    <a:latin typeface="Cordia New" pitchFamily="34" charset="-34"/>
                    <a:cs typeface="Cordia New" pitchFamily="34" charset="-34"/>
                  </a:rPr>
                  <a:t>(µg/l)</a:t>
                </a:r>
                <a:endParaRPr lang="th-TH" sz="2400" dirty="0">
                  <a:latin typeface="Cordia New" pitchFamily="34" charset="-34"/>
                  <a:cs typeface="Cordia New" pitchFamily="34" charset="-34"/>
                </a:endParaRPr>
              </a:p>
            </c:rich>
          </c:tx>
          <c:layout>
            <c:manualLayout>
              <c:xMode val="edge"/>
              <c:yMode val="edge"/>
              <c:x val="5.8841355748058793E-4"/>
              <c:y val="3.1462905719974402E-3"/>
            </c:manualLayout>
          </c:layout>
        </c:title>
        <c:numFmt formatCode="General" sourceLinked="1"/>
        <c:majorTickMark val="none"/>
        <c:tickLblPos val="nextTo"/>
        <c:crossAx val="119544832"/>
        <c:crosses val="autoZero"/>
        <c:crossBetween val="between"/>
        <c:majorUnit val="50"/>
        <c:min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7.6320492361674916E-2"/>
          <c:y val="0.14908288772548695"/>
          <c:w val="0.70637872467500962"/>
          <c:h val="0.7102970407906155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จังหวัดลำปาง</c:v>
                </c:pt>
              </c:strCache>
            </c:strRef>
          </c:tx>
          <c:spPr>
            <a:solidFill>
              <a:srgbClr val="CC0099"/>
            </a:solidFill>
          </c:spPr>
          <c:dLbls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&lt; 100 </c:v>
                </c:pt>
                <c:pt idx="1">
                  <c:v>100-199</c:v>
                </c:pt>
                <c:pt idx="2">
                  <c:v>200-299</c:v>
                </c:pt>
                <c:pt idx="3">
                  <c:v>≥ 300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6.6</c:v>
                </c:pt>
                <c:pt idx="1">
                  <c:v>32.5</c:v>
                </c:pt>
                <c:pt idx="2">
                  <c:v>25.1</c:v>
                </c:pt>
                <c:pt idx="3">
                  <c:v>35.800000000000004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จังหวัดเพชรบูรณ์</c:v>
                </c:pt>
              </c:strCache>
            </c:strRef>
          </c:tx>
          <c:spPr>
            <a:solidFill>
              <a:srgbClr val="00CC99"/>
            </a:solidFill>
          </c:spPr>
          <c:dLbls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&lt; 100 </c:v>
                </c:pt>
                <c:pt idx="1">
                  <c:v>100-199</c:v>
                </c:pt>
                <c:pt idx="2">
                  <c:v>200-299</c:v>
                </c:pt>
                <c:pt idx="3">
                  <c:v>≥ 300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5.5</c:v>
                </c:pt>
                <c:pt idx="1">
                  <c:v>29.5</c:v>
                </c:pt>
                <c:pt idx="2">
                  <c:v>32.700000000000003</c:v>
                </c:pt>
                <c:pt idx="3">
                  <c:v>32.300000000000004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ภาคเหนือ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&lt; 100 </c:v>
                </c:pt>
                <c:pt idx="1">
                  <c:v>100-199</c:v>
                </c:pt>
                <c:pt idx="2">
                  <c:v>200-299</c:v>
                </c:pt>
                <c:pt idx="3">
                  <c:v>≥ 300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</c:v>
                </c:pt>
                <c:pt idx="1">
                  <c:v>31.1</c:v>
                </c:pt>
                <c:pt idx="2">
                  <c:v>28.7</c:v>
                </c:pt>
                <c:pt idx="3">
                  <c:v>34.1</c:v>
                </c:pt>
              </c:numCache>
            </c:numRef>
          </c:val>
        </c:ser>
        <c:gapWidth val="50"/>
        <c:axId val="119653504"/>
        <c:axId val="119655424"/>
      </c:barChart>
      <c:catAx>
        <c:axId val="119653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2400">
                    <a:latin typeface="Cordia New" pitchFamily="34" charset="-34"/>
                    <a:cs typeface="Cordia New" pitchFamily="34" charset="-34"/>
                  </a:defRPr>
                </a:pPr>
                <a:r>
                  <a:rPr lang="th-TH" sz="2400" dirty="0" smtClean="0">
                    <a:latin typeface="Cordia New" pitchFamily="34" charset="-34"/>
                    <a:cs typeface="Cordia New" pitchFamily="34" charset="-34"/>
                  </a:rPr>
                  <a:t>ระดับไอโอดีน</a:t>
                </a:r>
                <a:r>
                  <a:rPr lang="th-TH" sz="2400" baseline="0" dirty="0" smtClean="0">
                    <a:latin typeface="Cordia New" pitchFamily="34" charset="-34"/>
                    <a:cs typeface="Cordia New" pitchFamily="34" charset="-34"/>
                  </a:rPr>
                  <a:t> </a:t>
                </a:r>
                <a:r>
                  <a:rPr lang="en-US" sz="2400" baseline="0" dirty="0" smtClean="0">
                    <a:latin typeface="Cordia New" pitchFamily="34" charset="-34"/>
                    <a:cs typeface="Cordia New" pitchFamily="34" charset="-34"/>
                  </a:rPr>
                  <a:t>(µg/l)</a:t>
                </a:r>
                <a:endParaRPr lang="th-TH" sz="2400" dirty="0">
                  <a:latin typeface="Cordia New" pitchFamily="34" charset="-34"/>
                  <a:cs typeface="Cordia New" pitchFamily="34" charset="-34"/>
                </a:endParaRPr>
              </a:p>
            </c:rich>
          </c:tx>
          <c:layout>
            <c:manualLayout>
              <c:xMode val="edge"/>
              <c:yMode val="edge"/>
              <c:x val="0.77479259404425294"/>
              <c:y val="0.86791506854428579"/>
            </c:manualLayout>
          </c:layout>
        </c:title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9655424"/>
        <c:crosses val="autoZero"/>
        <c:auto val="1"/>
        <c:lblAlgn val="ctr"/>
        <c:lblOffset val="100"/>
      </c:catAx>
      <c:valAx>
        <c:axId val="119655424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en-US" sz="2400">
                    <a:latin typeface="Cordia New" pitchFamily="34" charset="-34"/>
                    <a:cs typeface="Cordia New" pitchFamily="34" charset="-34"/>
                  </a:defRPr>
                </a:pPr>
                <a:r>
                  <a:rPr lang="th-TH" sz="2400" dirty="0" smtClean="0">
                    <a:latin typeface="Cordia New" pitchFamily="34" charset="-34"/>
                    <a:cs typeface="Cordia New" pitchFamily="34" charset="-34"/>
                  </a:rPr>
                  <a:t>ร้อยละ</a:t>
                </a:r>
                <a:endParaRPr lang="th-TH" sz="2400" dirty="0">
                  <a:latin typeface="Cordia New" pitchFamily="34" charset="-34"/>
                  <a:cs typeface="Cordia New" pitchFamily="34" charset="-34"/>
                </a:endParaRPr>
              </a:p>
            </c:rich>
          </c:tx>
          <c:layout>
            <c:manualLayout>
              <c:xMode val="edge"/>
              <c:yMode val="edge"/>
              <c:x val="0"/>
              <c:y val="1.7606875892382218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9653504"/>
        <c:crosses val="autoZero"/>
        <c:crossBetween val="between"/>
        <c:majorUnit val="10"/>
        <c:minorUnit val="4"/>
      </c:valAx>
    </c:plotArea>
    <c:legend>
      <c:legendPos val="r"/>
      <c:layout/>
      <c:txPr>
        <a:bodyPr/>
        <a:lstStyle/>
        <a:p>
          <a:pPr>
            <a:defRPr lang="en-US" sz="2000">
              <a:latin typeface="Cordia New" pitchFamily="34" charset="-34"/>
              <a:cs typeface="Cordia New" pitchFamily="34" charset="-34"/>
            </a:defRPr>
          </a:pPr>
          <a:endParaRPr lang="en-US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2E9561-9FD9-426F-B110-C569379BBC6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7030DB1-22E7-4E2E-8F06-46194FEDA242}">
      <dgm:prSet phldrT="[ข้อความ]" custT="1"/>
      <dgm:spPr/>
      <dgm:t>
        <a:bodyPr/>
        <a:lstStyle/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ตัวอย่างเฉพาะภาคเหนือ</a:t>
          </a:r>
          <a:endParaRPr lang="en-US" sz="2000" smtClean="0">
            <a:latin typeface="Cordia New" pitchFamily="34" charset="-34"/>
            <a:cs typeface="Cordia New" pitchFamily="34" charset="-34"/>
          </a:endParaRPr>
        </a:p>
        <a:p>
          <a:r>
            <a:rPr lang="en-US" sz="2000" smtClean="0">
              <a:latin typeface="Cordia New" pitchFamily="34" charset="-34"/>
              <a:cs typeface="Cordia New" pitchFamily="34" charset="-34"/>
            </a:rPr>
            <a:t>(n = 456 </a:t>
          </a:r>
          <a:r>
            <a:rPr lang="th-TH" sz="2000" smtClean="0">
              <a:latin typeface="Cordia New" pitchFamily="34" charset="-34"/>
              <a:cs typeface="Cordia New" pitchFamily="34" charset="-34"/>
            </a:rPr>
            <a:t>คน</a:t>
          </a:r>
          <a:r>
            <a:rPr lang="en-US" sz="2000" smtClean="0">
              <a:latin typeface="Cordia New" pitchFamily="34" charset="-34"/>
              <a:cs typeface="Cordia New" pitchFamily="34" charset="-34"/>
            </a:rPr>
            <a:t>)</a:t>
          </a:r>
          <a:endParaRPr lang="en-US" sz="1050" dirty="0">
            <a:latin typeface="Cordia New" pitchFamily="34" charset="-34"/>
            <a:cs typeface="Cordia New" pitchFamily="34" charset="-34"/>
          </a:endParaRPr>
        </a:p>
      </dgm:t>
    </dgm:pt>
    <dgm:pt modelId="{3C904EB4-69A6-4915-A3B8-3D0E34B41058}" type="parTrans" cxnId="{117D2E07-E9F8-470F-906C-4A2860E8F825}">
      <dgm:prSet/>
      <dgm:spPr/>
      <dgm:t>
        <a:bodyPr/>
        <a:lstStyle/>
        <a:p>
          <a:endParaRPr lang="en-US"/>
        </a:p>
      </dgm:t>
    </dgm:pt>
    <dgm:pt modelId="{05F9D53E-7232-44FB-813E-3D3C92DA3646}" type="sibTrans" cxnId="{117D2E07-E9F8-470F-906C-4A2860E8F825}">
      <dgm:prSet/>
      <dgm:spPr/>
      <dgm:t>
        <a:bodyPr/>
        <a:lstStyle/>
        <a:p>
          <a:endParaRPr lang="en-US"/>
        </a:p>
      </dgm:t>
    </dgm:pt>
    <dgm:pt modelId="{ACE955D5-14B1-46A9-94AC-1FE8F8840493}">
      <dgm:prSet phldrT="[ข้อความ]" custT="1"/>
      <dgm:spPr/>
      <dgm:t>
        <a:bodyPr/>
        <a:lstStyle/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จังหวัดลำปาง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B61F2362-4B92-44C8-B1F8-96B2E3B4871B}" type="parTrans" cxnId="{5AF0CCB7-CD34-4603-AA9F-F0E48334452E}">
      <dgm:prSet/>
      <dgm:spPr/>
      <dgm:t>
        <a:bodyPr/>
        <a:lstStyle/>
        <a:p>
          <a:endParaRPr lang="en-US"/>
        </a:p>
      </dgm:t>
    </dgm:pt>
    <dgm:pt modelId="{9881DCCA-8E23-4064-9996-EBB490C50316}" type="sibTrans" cxnId="{5AF0CCB7-CD34-4603-AA9F-F0E48334452E}">
      <dgm:prSet/>
      <dgm:spPr/>
      <dgm:t>
        <a:bodyPr/>
        <a:lstStyle/>
        <a:p>
          <a:endParaRPr lang="en-US"/>
        </a:p>
      </dgm:t>
    </dgm:pt>
    <dgm:pt modelId="{0C78D6D7-9BF0-4469-B8D5-0D4F637053A2}">
      <dgm:prSet phldrT="[ข้อความ]" custT="1"/>
      <dgm:spPr/>
      <dgm:t>
        <a:bodyPr/>
        <a:lstStyle/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สุ่มตัวแทน </a:t>
          </a:r>
          <a:r>
            <a:rPr lang="en-US" sz="2000" smtClean="0">
              <a:latin typeface="Cordia New" pitchFamily="34" charset="-34"/>
              <a:cs typeface="Cordia New" pitchFamily="34" charset="-34"/>
            </a:rPr>
            <a:t>5 </a:t>
          </a:r>
          <a:r>
            <a:rPr lang="th-TH" sz="2000" smtClean="0">
              <a:latin typeface="Cordia New" pitchFamily="34" charset="-34"/>
              <a:cs typeface="Cordia New" pitchFamily="34" charset="-34"/>
            </a:rPr>
            <a:t>อำเภอ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D07EBDB2-449C-4256-94A2-983D9F2A9EBD}" type="parTrans" cxnId="{17701733-6310-44FC-85C2-3C645E2CC7C7}">
      <dgm:prSet/>
      <dgm:spPr/>
      <dgm:t>
        <a:bodyPr/>
        <a:lstStyle/>
        <a:p>
          <a:endParaRPr lang="en-US"/>
        </a:p>
      </dgm:t>
    </dgm:pt>
    <dgm:pt modelId="{3BF4CD5B-6835-4DBB-B89A-629DA51923F0}" type="sibTrans" cxnId="{17701733-6310-44FC-85C2-3C645E2CC7C7}">
      <dgm:prSet/>
      <dgm:spPr/>
      <dgm:t>
        <a:bodyPr/>
        <a:lstStyle/>
        <a:p>
          <a:endParaRPr lang="en-US"/>
        </a:p>
      </dgm:t>
    </dgm:pt>
    <dgm:pt modelId="{5322A616-85EB-4F14-BE6F-807ABF85FEDF}">
      <dgm:prSet phldrT="[ข้อความ]" custT="1"/>
      <dgm:spPr/>
      <dgm:t>
        <a:bodyPr/>
        <a:lstStyle/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จังหวัดเพชรบูรณ์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38649F6D-3A45-45E7-9203-45F248C8999C}" type="parTrans" cxnId="{C6A662A5-F638-4AD4-9024-4B7F93A7BE49}">
      <dgm:prSet/>
      <dgm:spPr/>
      <dgm:t>
        <a:bodyPr/>
        <a:lstStyle/>
        <a:p>
          <a:endParaRPr lang="en-US"/>
        </a:p>
      </dgm:t>
    </dgm:pt>
    <dgm:pt modelId="{E49D118A-830C-4211-B2B6-C0A1D4903FC7}" type="sibTrans" cxnId="{C6A662A5-F638-4AD4-9024-4B7F93A7BE49}">
      <dgm:prSet/>
      <dgm:spPr/>
      <dgm:t>
        <a:bodyPr/>
        <a:lstStyle/>
        <a:p>
          <a:endParaRPr lang="en-US"/>
        </a:p>
      </dgm:t>
    </dgm:pt>
    <dgm:pt modelId="{A8242707-23A8-41C8-A9E9-B7B4A143943A}">
      <dgm:prSet phldrT="[ข้อความ]"/>
      <dgm:spPr/>
      <dgm:t>
        <a:bodyPr/>
        <a:lstStyle/>
        <a:p>
          <a:r>
            <a:rPr lang="th-TH" dirty="0" smtClean="0"/>
            <a:t>ระดับภาค</a:t>
          </a:r>
          <a:endParaRPr lang="en-US" dirty="0"/>
        </a:p>
      </dgm:t>
    </dgm:pt>
    <dgm:pt modelId="{2EB5CBE7-5A29-48A1-B336-99BD1540344C}" type="parTrans" cxnId="{E64BB4F2-CAB8-473D-A844-9A987FA800E3}">
      <dgm:prSet/>
      <dgm:spPr/>
      <dgm:t>
        <a:bodyPr/>
        <a:lstStyle/>
        <a:p>
          <a:endParaRPr lang="en-US"/>
        </a:p>
      </dgm:t>
    </dgm:pt>
    <dgm:pt modelId="{0C43647A-1461-46D3-A56D-713DA41DA42E}" type="sibTrans" cxnId="{E64BB4F2-CAB8-473D-A844-9A987FA800E3}">
      <dgm:prSet/>
      <dgm:spPr/>
      <dgm:t>
        <a:bodyPr/>
        <a:lstStyle/>
        <a:p>
          <a:endParaRPr lang="en-US"/>
        </a:p>
      </dgm:t>
    </dgm:pt>
    <dgm:pt modelId="{BAECC439-389F-451C-BF74-C4E4F65340B6}">
      <dgm:prSet phldrT="[ข้อความ]"/>
      <dgm:spPr/>
      <dgm:t>
        <a:bodyPr/>
        <a:lstStyle/>
        <a:p>
          <a:r>
            <a:rPr lang="th-TH" dirty="0" smtClean="0"/>
            <a:t>ระดับจังหวัด</a:t>
          </a:r>
          <a:endParaRPr lang="en-US" dirty="0"/>
        </a:p>
      </dgm:t>
    </dgm:pt>
    <dgm:pt modelId="{44F84D10-2999-4771-97D6-E7CC8E4D177E}" type="parTrans" cxnId="{578BE68E-73F4-4831-A5A1-509BB0ED2CD4}">
      <dgm:prSet/>
      <dgm:spPr/>
      <dgm:t>
        <a:bodyPr/>
        <a:lstStyle/>
        <a:p>
          <a:endParaRPr lang="en-US"/>
        </a:p>
      </dgm:t>
    </dgm:pt>
    <dgm:pt modelId="{CBC9EEA8-2132-4033-90EE-EA746845E135}" type="sibTrans" cxnId="{578BE68E-73F4-4831-A5A1-509BB0ED2CD4}">
      <dgm:prSet/>
      <dgm:spPr/>
      <dgm:t>
        <a:bodyPr/>
        <a:lstStyle/>
        <a:p>
          <a:endParaRPr lang="en-US"/>
        </a:p>
      </dgm:t>
    </dgm:pt>
    <dgm:pt modelId="{AE09A654-5DBD-4FA0-9DEC-24EAB6EFD8FB}">
      <dgm:prSet phldrT="[ข้อความ]"/>
      <dgm:spPr/>
      <dgm:t>
        <a:bodyPr/>
        <a:lstStyle/>
        <a:p>
          <a:r>
            <a:rPr lang="th-TH" dirty="0" smtClean="0"/>
            <a:t>ระดับอำเภอ</a:t>
          </a:r>
          <a:endParaRPr lang="en-US" dirty="0"/>
        </a:p>
      </dgm:t>
    </dgm:pt>
    <dgm:pt modelId="{FEBCA2C6-0015-4BBD-B3B2-55AC36BCDE6C}" type="parTrans" cxnId="{100CC914-0F93-43CD-89DD-D0A3CD6E1AC3}">
      <dgm:prSet/>
      <dgm:spPr/>
      <dgm:t>
        <a:bodyPr/>
        <a:lstStyle/>
        <a:p>
          <a:endParaRPr lang="en-US"/>
        </a:p>
      </dgm:t>
    </dgm:pt>
    <dgm:pt modelId="{66EC25CB-2DEC-4EDD-B248-0850736C9886}" type="sibTrans" cxnId="{100CC914-0F93-43CD-89DD-D0A3CD6E1AC3}">
      <dgm:prSet/>
      <dgm:spPr/>
      <dgm:t>
        <a:bodyPr/>
        <a:lstStyle/>
        <a:p>
          <a:endParaRPr lang="en-US"/>
        </a:p>
      </dgm:t>
    </dgm:pt>
    <dgm:pt modelId="{F708EFCE-F4F2-4591-8AEB-D9F55DE530DA}">
      <dgm:prSet custT="1"/>
      <dgm:spPr/>
      <dgm:t>
        <a:bodyPr/>
        <a:lstStyle/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สุ่ม </a:t>
          </a:r>
          <a:r>
            <a:rPr lang="en-US" sz="2000" smtClean="0">
              <a:latin typeface="Cordia New" pitchFamily="34" charset="-34"/>
              <a:cs typeface="Cordia New" pitchFamily="34" charset="-34"/>
            </a:rPr>
            <a:t>2 </a:t>
          </a:r>
          <a:r>
            <a:rPr lang="th-TH" sz="2000" smtClean="0">
              <a:latin typeface="Cordia New" pitchFamily="34" charset="-34"/>
              <a:cs typeface="Cordia New" pitchFamily="34" charset="-34"/>
            </a:rPr>
            <a:t>ศูนย์พัฒนาเด็กเล็ก </a:t>
          </a:r>
        </a:p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จากแต่ละอำเภอ 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4E827233-FC3D-4772-A3BD-92391A8B968A}" type="parTrans" cxnId="{87339D5A-D083-4251-8C2D-FD896B3F3961}">
      <dgm:prSet/>
      <dgm:spPr/>
      <dgm:t>
        <a:bodyPr/>
        <a:lstStyle/>
        <a:p>
          <a:endParaRPr lang="en-US"/>
        </a:p>
      </dgm:t>
    </dgm:pt>
    <dgm:pt modelId="{90CF62CD-54C5-445C-A318-78682A903E2A}" type="sibTrans" cxnId="{87339D5A-D083-4251-8C2D-FD896B3F3961}">
      <dgm:prSet/>
      <dgm:spPr/>
      <dgm:t>
        <a:bodyPr/>
        <a:lstStyle/>
        <a:p>
          <a:endParaRPr lang="en-US"/>
        </a:p>
      </dgm:t>
    </dgm:pt>
    <dgm:pt modelId="{F32ABB61-5369-4E67-909F-084643621DFF}">
      <dgm:prSet phldrT="[ข้อความ]"/>
      <dgm:spPr/>
      <dgm:t>
        <a:bodyPr/>
        <a:lstStyle/>
        <a:p>
          <a:r>
            <a:rPr lang="th-TH" dirty="0" smtClean="0"/>
            <a:t>ระดับศูนย์</a:t>
          </a:r>
          <a:endParaRPr lang="en-US" dirty="0" smtClean="0"/>
        </a:p>
        <a:p>
          <a:r>
            <a:rPr lang="th-TH" dirty="0" smtClean="0"/>
            <a:t>พัฒนาเด็กเล็ก</a:t>
          </a:r>
          <a:endParaRPr lang="en-US" dirty="0"/>
        </a:p>
      </dgm:t>
    </dgm:pt>
    <dgm:pt modelId="{6D90366C-D5F5-478D-BEA3-44843764A2B5}" type="parTrans" cxnId="{78830DA9-3F55-40F8-B30E-D2981253B170}">
      <dgm:prSet/>
      <dgm:spPr/>
      <dgm:t>
        <a:bodyPr/>
        <a:lstStyle/>
        <a:p>
          <a:endParaRPr lang="en-US"/>
        </a:p>
      </dgm:t>
    </dgm:pt>
    <dgm:pt modelId="{91109268-2A9C-45B3-8AE2-01F66B0DE4A4}" type="sibTrans" cxnId="{78830DA9-3F55-40F8-B30E-D2981253B170}">
      <dgm:prSet/>
      <dgm:spPr/>
      <dgm:t>
        <a:bodyPr/>
        <a:lstStyle/>
        <a:p>
          <a:endParaRPr lang="en-US"/>
        </a:p>
      </dgm:t>
    </dgm:pt>
    <dgm:pt modelId="{4C19A3AC-E455-4D16-92D2-8C00D5C955EA}">
      <dgm:prSet custT="1"/>
      <dgm:spPr/>
      <dgm:t>
        <a:bodyPr/>
        <a:lstStyle/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สุ่ม </a:t>
          </a:r>
          <a:r>
            <a:rPr lang="en-US" sz="2000" smtClean="0">
              <a:latin typeface="Cordia New" pitchFamily="34" charset="-34"/>
              <a:cs typeface="Cordia New" pitchFamily="34" charset="-34"/>
            </a:rPr>
            <a:t>2 </a:t>
          </a:r>
          <a:r>
            <a:rPr lang="th-TH" sz="2000" smtClean="0">
              <a:latin typeface="Cordia New" pitchFamily="34" charset="-34"/>
              <a:cs typeface="Cordia New" pitchFamily="34" charset="-34"/>
            </a:rPr>
            <a:t>ศูนย์พัฒนาเด็กเล็ก </a:t>
          </a:r>
        </a:p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จากแต่ละอำเภอ 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BCC2691D-8AF7-403C-B326-04F737746C09}" type="parTrans" cxnId="{B35A4327-3AF4-48F4-B856-8813EF851946}">
      <dgm:prSet/>
      <dgm:spPr/>
      <dgm:t>
        <a:bodyPr/>
        <a:lstStyle/>
        <a:p>
          <a:endParaRPr lang="en-US"/>
        </a:p>
      </dgm:t>
    </dgm:pt>
    <dgm:pt modelId="{38DC79A0-8787-4838-9E68-CA97C1DB19BB}" type="sibTrans" cxnId="{B35A4327-3AF4-48F4-B856-8813EF851946}">
      <dgm:prSet/>
      <dgm:spPr/>
      <dgm:t>
        <a:bodyPr/>
        <a:lstStyle/>
        <a:p>
          <a:endParaRPr lang="en-US"/>
        </a:p>
      </dgm:t>
    </dgm:pt>
    <dgm:pt modelId="{F1658238-E924-4902-B93E-8E59BDEC9424}">
      <dgm:prSet phldrT="[ข้อความ]" custT="1"/>
      <dgm:spPr/>
      <dgm:t>
        <a:bodyPr/>
        <a:lstStyle/>
        <a:p>
          <a:r>
            <a:rPr lang="th-TH" sz="2000" smtClean="0">
              <a:latin typeface="Cordia New" pitchFamily="34" charset="-34"/>
              <a:cs typeface="Cordia New" pitchFamily="34" charset="-34"/>
            </a:rPr>
            <a:t>สุ่มตัวแทน </a:t>
          </a:r>
          <a:r>
            <a:rPr lang="en-US" sz="2000" smtClean="0">
              <a:latin typeface="Cordia New" pitchFamily="34" charset="-34"/>
              <a:cs typeface="Cordia New" pitchFamily="34" charset="-34"/>
            </a:rPr>
            <a:t>5 </a:t>
          </a:r>
          <a:r>
            <a:rPr lang="th-TH" sz="2000" smtClean="0">
              <a:latin typeface="Cordia New" pitchFamily="34" charset="-34"/>
              <a:cs typeface="Cordia New" pitchFamily="34" charset="-34"/>
            </a:rPr>
            <a:t>อำเภอ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21636C08-0FF0-41F1-B93A-1DEFCA343EAE}" type="sibTrans" cxnId="{85539672-2680-4C3B-A073-62E56141AEC0}">
      <dgm:prSet/>
      <dgm:spPr/>
      <dgm:t>
        <a:bodyPr/>
        <a:lstStyle/>
        <a:p>
          <a:endParaRPr lang="en-US"/>
        </a:p>
      </dgm:t>
    </dgm:pt>
    <dgm:pt modelId="{761A01AA-E0A5-42BE-9B16-8B3435679A6E}" type="parTrans" cxnId="{85539672-2680-4C3B-A073-62E56141AEC0}">
      <dgm:prSet/>
      <dgm:spPr/>
      <dgm:t>
        <a:bodyPr/>
        <a:lstStyle/>
        <a:p>
          <a:endParaRPr lang="en-US"/>
        </a:p>
      </dgm:t>
    </dgm:pt>
    <dgm:pt modelId="{95518FC1-79FB-4404-ADC1-6DAAE331534C}" type="pres">
      <dgm:prSet presAssocID="{E22E9561-9FD9-426F-B110-C569379BBC6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4DBD6B2-6E87-4685-B014-B9B58BB434A2}" type="pres">
      <dgm:prSet presAssocID="{E22E9561-9FD9-426F-B110-C569379BBC60}" presName="hierFlow" presStyleCnt="0"/>
      <dgm:spPr/>
      <dgm:t>
        <a:bodyPr/>
        <a:lstStyle/>
        <a:p>
          <a:endParaRPr lang="en-US"/>
        </a:p>
      </dgm:t>
    </dgm:pt>
    <dgm:pt modelId="{F7A9DAB1-248E-4BA4-A071-79B556441CD6}" type="pres">
      <dgm:prSet presAssocID="{E22E9561-9FD9-426F-B110-C569379BBC60}" presName="firstBuf" presStyleCnt="0"/>
      <dgm:spPr/>
      <dgm:t>
        <a:bodyPr/>
        <a:lstStyle/>
        <a:p>
          <a:endParaRPr lang="en-US"/>
        </a:p>
      </dgm:t>
    </dgm:pt>
    <dgm:pt modelId="{E99093B5-3CE9-43D4-AF73-88C9F0F25D2C}" type="pres">
      <dgm:prSet presAssocID="{E22E9561-9FD9-426F-B110-C569379BBC60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C4FD70-49EB-4637-A1CB-917F16661E9F}" type="pres">
      <dgm:prSet presAssocID="{47030DB1-22E7-4E2E-8F06-46194FEDA242}" presName="Name14" presStyleCnt="0"/>
      <dgm:spPr/>
      <dgm:t>
        <a:bodyPr/>
        <a:lstStyle/>
        <a:p>
          <a:endParaRPr lang="en-US"/>
        </a:p>
      </dgm:t>
    </dgm:pt>
    <dgm:pt modelId="{AEF4132D-9F35-410E-B634-04D1F6AE89FA}" type="pres">
      <dgm:prSet presAssocID="{47030DB1-22E7-4E2E-8F06-46194FEDA242}" presName="level1Shape" presStyleLbl="node0" presStyleIdx="0" presStyleCnt="1" custScaleX="173927" custScaleY="81782" custLinFactNeighborY="82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2BFF05-D855-49BB-AC6E-5F6299CB90D7}" type="pres">
      <dgm:prSet presAssocID="{47030DB1-22E7-4E2E-8F06-46194FEDA242}" presName="hierChild2" presStyleCnt="0"/>
      <dgm:spPr/>
      <dgm:t>
        <a:bodyPr/>
        <a:lstStyle/>
        <a:p>
          <a:endParaRPr lang="en-US"/>
        </a:p>
      </dgm:t>
    </dgm:pt>
    <dgm:pt modelId="{9EB56A2C-47DB-47C6-937A-5742DA8A2002}" type="pres">
      <dgm:prSet presAssocID="{B61F2362-4B92-44C8-B1F8-96B2E3B4871B}" presName="Name19" presStyleLbl="parChTrans1D2" presStyleIdx="0" presStyleCnt="2"/>
      <dgm:spPr/>
      <dgm:t>
        <a:bodyPr/>
        <a:lstStyle/>
        <a:p>
          <a:endParaRPr lang="th-TH"/>
        </a:p>
      </dgm:t>
    </dgm:pt>
    <dgm:pt modelId="{FB8905A6-82DA-4657-9CE8-7792A9387C48}" type="pres">
      <dgm:prSet presAssocID="{ACE955D5-14B1-46A9-94AC-1FE8F8840493}" presName="Name21" presStyleCnt="0"/>
      <dgm:spPr/>
      <dgm:t>
        <a:bodyPr/>
        <a:lstStyle/>
        <a:p>
          <a:endParaRPr lang="en-US"/>
        </a:p>
      </dgm:t>
    </dgm:pt>
    <dgm:pt modelId="{1C47410B-2837-4BF2-8471-901C3F8CA5C4}" type="pres">
      <dgm:prSet presAssocID="{ACE955D5-14B1-46A9-94AC-1FE8F8840493}" presName="level2Shape" presStyleLbl="node2" presStyleIdx="0" presStyleCnt="2" custLinFactNeighborY="12205"/>
      <dgm:spPr/>
      <dgm:t>
        <a:bodyPr/>
        <a:lstStyle/>
        <a:p>
          <a:endParaRPr lang="en-US"/>
        </a:p>
      </dgm:t>
    </dgm:pt>
    <dgm:pt modelId="{615FB968-E4D4-4179-9F52-A2FA96C85D95}" type="pres">
      <dgm:prSet presAssocID="{ACE955D5-14B1-46A9-94AC-1FE8F8840493}" presName="hierChild3" presStyleCnt="0"/>
      <dgm:spPr/>
      <dgm:t>
        <a:bodyPr/>
        <a:lstStyle/>
        <a:p>
          <a:endParaRPr lang="en-US"/>
        </a:p>
      </dgm:t>
    </dgm:pt>
    <dgm:pt modelId="{F1BA6EF8-F130-4CD9-930B-9C2AC84B6A8C}" type="pres">
      <dgm:prSet presAssocID="{D07EBDB2-449C-4256-94A2-983D9F2A9EBD}" presName="Name19" presStyleLbl="parChTrans1D3" presStyleIdx="0" presStyleCnt="2"/>
      <dgm:spPr/>
      <dgm:t>
        <a:bodyPr/>
        <a:lstStyle/>
        <a:p>
          <a:endParaRPr lang="th-TH"/>
        </a:p>
      </dgm:t>
    </dgm:pt>
    <dgm:pt modelId="{5D96BAC4-B4F9-480A-BED0-9342E9BE3A54}" type="pres">
      <dgm:prSet presAssocID="{0C78D6D7-9BF0-4469-B8D5-0D4F637053A2}" presName="Name21" presStyleCnt="0"/>
      <dgm:spPr/>
      <dgm:t>
        <a:bodyPr/>
        <a:lstStyle/>
        <a:p>
          <a:endParaRPr lang="en-US"/>
        </a:p>
      </dgm:t>
    </dgm:pt>
    <dgm:pt modelId="{4317D019-CBA0-4A0D-99F0-7BEB762147CA}" type="pres">
      <dgm:prSet presAssocID="{0C78D6D7-9BF0-4469-B8D5-0D4F637053A2}" presName="level2Shape" presStyleLbl="node3" presStyleIdx="0" presStyleCnt="2" custScaleX="125480" custScaleY="90148" custLinFactNeighborY="15913"/>
      <dgm:spPr/>
      <dgm:t>
        <a:bodyPr/>
        <a:lstStyle/>
        <a:p>
          <a:endParaRPr lang="en-US"/>
        </a:p>
      </dgm:t>
    </dgm:pt>
    <dgm:pt modelId="{1C40D0F0-8C3A-4933-AA2A-456C5D6C95DD}" type="pres">
      <dgm:prSet presAssocID="{0C78D6D7-9BF0-4469-B8D5-0D4F637053A2}" presName="hierChild3" presStyleCnt="0"/>
      <dgm:spPr/>
      <dgm:t>
        <a:bodyPr/>
        <a:lstStyle/>
        <a:p>
          <a:endParaRPr lang="en-US"/>
        </a:p>
      </dgm:t>
    </dgm:pt>
    <dgm:pt modelId="{CD2230DE-5F4D-4F00-85BF-5397A7ABA384}" type="pres">
      <dgm:prSet presAssocID="{4E827233-FC3D-4772-A3BD-92391A8B968A}" presName="Name19" presStyleLbl="parChTrans1D4" presStyleIdx="0" presStyleCnt="2"/>
      <dgm:spPr/>
      <dgm:t>
        <a:bodyPr/>
        <a:lstStyle/>
        <a:p>
          <a:endParaRPr lang="th-TH"/>
        </a:p>
      </dgm:t>
    </dgm:pt>
    <dgm:pt modelId="{8AAC6572-B8AF-459E-ADC5-224D18C5D36D}" type="pres">
      <dgm:prSet presAssocID="{F708EFCE-F4F2-4591-8AEB-D9F55DE530DA}" presName="Name21" presStyleCnt="0"/>
      <dgm:spPr/>
      <dgm:t>
        <a:bodyPr/>
        <a:lstStyle/>
        <a:p>
          <a:endParaRPr lang="en-US"/>
        </a:p>
      </dgm:t>
    </dgm:pt>
    <dgm:pt modelId="{3DF85A2C-0CE0-4698-9D36-E26A26E6512A}" type="pres">
      <dgm:prSet presAssocID="{F708EFCE-F4F2-4591-8AEB-D9F55DE530DA}" presName="level2Shape" presStyleLbl="node4" presStyleIdx="0" presStyleCnt="2" custScaleX="157855" custScaleY="113559" custLinFactNeighborY="11957"/>
      <dgm:spPr/>
      <dgm:t>
        <a:bodyPr/>
        <a:lstStyle/>
        <a:p>
          <a:endParaRPr lang="en-US"/>
        </a:p>
      </dgm:t>
    </dgm:pt>
    <dgm:pt modelId="{524B81CA-08C9-4F5F-A15C-D5967F7CCED7}" type="pres">
      <dgm:prSet presAssocID="{F708EFCE-F4F2-4591-8AEB-D9F55DE530DA}" presName="hierChild3" presStyleCnt="0"/>
      <dgm:spPr/>
      <dgm:t>
        <a:bodyPr/>
        <a:lstStyle/>
        <a:p>
          <a:endParaRPr lang="en-US"/>
        </a:p>
      </dgm:t>
    </dgm:pt>
    <dgm:pt modelId="{2C4D9C76-64DE-4A42-92A0-598F15CF601B}" type="pres">
      <dgm:prSet presAssocID="{38649F6D-3A45-45E7-9203-45F248C8999C}" presName="Name19" presStyleLbl="parChTrans1D2" presStyleIdx="1" presStyleCnt="2"/>
      <dgm:spPr/>
      <dgm:t>
        <a:bodyPr/>
        <a:lstStyle/>
        <a:p>
          <a:endParaRPr lang="th-TH"/>
        </a:p>
      </dgm:t>
    </dgm:pt>
    <dgm:pt modelId="{2B82F583-7C85-418B-B1A2-F53FE37E1F86}" type="pres">
      <dgm:prSet presAssocID="{5322A616-85EB-4F14-BE6F-807ABF85FEDF}" presName="Name21" presStyleCnt="0"/>
      <dgm:spPr/>
      <dgm:t>
        <a:bodyPr/>
        <a:lstStyle/>
        <a:p>
          <a:endParaRPr lang="en-US"/>
        </a:p>
      </dgm:t>
    </dgm:pt>
    <dgm:pt modelId="{37F494A3-3A88-4C61-8868-CD00A6604EAE}" type="pres">
      <dgm:prSet presAssocID="{5322A616-85EB-4F14-BE6F-807ABF85FEDF}" presName="level2Shape" presStyleLbl="node2" presStyleIdx="1" presStyleCnt="2" custLinFactNeighborY="12205"/>
      <dgm:spPr/>
      <dgm:t>
        <a:bodyPr/>
        <a:lstStyle/>
        <a:p>
          <a:endParaRPr lang="en-US"/>
        </a:p>
      </dgm:t>
    </dgm:pt>
    <dgm:pt modelId="{2452B277-75C8-45D5-8ACE-55C7B44CA811}" type="pres">
      <dgm:prSet presAssocID="{5322A616-85EB-4F14-BE6F-807ABF85FEDF}" presName="hierChild3" presStyleCnt="0"/>
      <dgm:spPr/>
      <dgm:t>
        <a:bodyPr/>
        <a:lstStyle/>
        <a:p>
          <a:endParaRPr lang="en-US"/>
        </a:p>
      </dgm:t>
    </dgm:pt>
    <dgm:pt modelId="{90CE9D41-C1E6-48EF-97C5-7A45A55893B3}" type="pres">
      <dgm:prSet presAssocID="{761A01AA-E0A5-42BE-9B16-8B3435679A6E}" presName="Name19" presStyleLbl="parChTrans1D3" presStyleIdx="1" presStyleCnt="2"/>
      <dgm:spPr/>
      <dgm:t>
        <a:bodyPr/>
        <a:lstStyle/>
        <a:p>
          <a:endParaRPr lang="th-TH"/>
        </a:p>
      </dgm:t>
    </dgm:pt>
    <dgm:pt modelId="{1CF9E966-220F-4AC3-A086-97D4346D52F5}" type="pres">
      <dgm:prSet presAssocID="{F1658238-E924-4902-B93E-8E59BDEC9424}" presName="Name21" presStyleCnt="0"/>
      <dgm:spPr/>
      <dgm:t>
        <a:bodyPr/>
        <a:lstStyle/>
        <a:p>
          <a:endParaRPr lang="en-US"/>
        </a:p>
      </dgm:t>
    </dgm:pt>
    <dgm:pt modelId="{37C7A524-AAEC-45B9-942C-A721E1461B6A}" type="pres">
      <dgm:prSet presAssocID="{F1658238-E924-4902-B93E-8E59BDEC9424}" presName="level2Shape" presStyleLbl="node3" presStyleIdx="1" presStyleCnt="2" custScaleX="125480" custScaleY="90148" custLinFactNeighborY="15913"/>
      <dgm:spPr/>
      <dgm:t>
        <a:bodyPr/>
        <a:lstStyle/>
        <a:p>
          <a:endParaRPr lang="en-US"/>
        </a:p>
      </dgm:t>
    </dgm:pt>
    <dgm:pt modelId="{EC0159D7-55D3-4E2A-9CA2-7507F40F07A6}" type="pres">
      <dgm:prSet presAssocID="{F1658238-E924-4902-B93E-8E59BDEC9424}" presName="hierChild3" presStyleCnt="0"/>
      <dgm:spPr/>
      <dgm:t>
        <a:bodyPr/>
        <a:lstStyle/>
        <a:p>
          <a:endParaRPr lang="en-US"/>
        </a:p>
      </dgm:t>
    </dgm:pt>
    <dgm:pt modelId="{90BFDADC-6960-44E8-9133-06C1A6AA1D25}" type="pres">
      <dgm:prSet presAssocID="{BCC2691D-8AF7-403C-B326-04F737746C09}" presName="Name19" presStyleLbl="parChTrans1D4" presStyleIdx="1" presStyleCnt="2"/>
      <dgm:spPr/>
      <dgm:t>
        <a:bodyPr/>
        <a:lstStyle/>
        <a:p>
          <a:endParaRPr lang="th-TH"/>
        </a:p>
      </dgm:t>
    </dgm:pt>
    <dgm:pt modelId="{97D648A1-49BA-4E1C-9892-D7CA6EBEB81E}" type="pres">
      <dgm:prSet presAssocID="{4C19A3AC-E455-4D16-92D2-8C00D5C955EA}" presName="Name21" presStyleCnt="0"/>
      <dgm:spPr/>
      <dgm:t>
        <a:bodyPr/>
        <a:lstStyle/>
        <a:p>
          <a:endParaRPr lang="en-US"/>
        </a:p>
      </dgm:t>
    </dgm:pt>
    <dgm:pt modelId="{DE38BEB3-C1B5-4B84-B1E6-072CB2D3F549}" type="pres">
      <dgm:prSet presAssocID="{4C19A3AC-E455-4D16-92D2-8C00D5C955EA}" presName="level2Shape" presStyleLbl="node4" presStyleIdx="1" presStyleCnt="2" custScaleX="157855" custScaleY="113559" custLinFactNeighborY="11957"/>
      <dgm:spPr/>
      <dgm:t>
        <a:bodyPr/>
        <a:lstStyle/>
        <a:p>
          <a:endParaRPr lang="en-US"/>
        </a:p>
      </dgm:t>
    </dgm:pt>
    <dgm:pt modelId="{EF48CF62-BE55-42A1-8158-856BC838AB9D}" type="pres">
      <dgm:prSet presAssocID="{4C19A3AC-E455-4D16-92D2-8C00D5C955EA}" presName="hierChild3" presStyleCnt="0"/>
      <dgm:spPr/>
      <dgm:t>
        <a:bodyPr/>
        <a:lstStyle/>
        <a:p>
          <a:endParaRPr lang="en-US"/>
        </a:p>
      </dgm:t>
    </dgm:pt>
    <dgm:pt modelId="{AD73D077-E84F-44A0-BF59-320194DE8F2A}" type="pres">
      <dgm:prSet presAssocID="{E22E9561-9FD9-426F-B110-C569379BBC60}" presName="bgShapesFlow" presStyleCnt="0"/>
      <dgm:spPr/>
      <dgm:t>
        <a:bodyPr/>
        <a:lstStyle/>
        <a:p>
          <a:endParaRPr lang="en-US"/>
        </a:p>
      </dgm:t>
    </dgm:pt>
    <dgm:pt modelId="{CC9929A6-9A21-4E6C-9A07-29A19EBCB70E}" type="pres">
      <dgm:prSet presAssocID="{A8242707-23A8-41C8-A9E9-B7B4A143943A}" presName="rectComp" presStyleCnt="0"/>
      <dgm:spPr/>
      <dgm:t>
        <a:bodyPr/>
        <a:lstStyle/>
        <a:p>
          <a:endParaRPr lang="en-US"/>
        </a:p>
      </dgm:t>
    </dgm:pt>
    <dgm:pt modelId="{DECBF963-1DE8-48B9-A5D4-7E360BFEBA3A}" type="pres">
      <dgm:prSet presAssocID="{A8242707-23A8-41C8-A9E9-B7B4A143943A}" presName="bgRect" presStyleLbl="bgShp" presStyleIdx="0" presStyleCnt="4"/>
      <dgm:spPr/>
      <dgm:t>
        <a:bodyPr/>
        <a:lstStyle/>
        <a:p>
          <a:endParaRPr lang="en-US"/>
        </a:p>
      </dgm:t>
    </dgm:pt>
    <dgm:pt modelId="{63C9712E-901B-4BFA-9DB9-367F440140D7}" type="pres">
      <dgm:prSet presAssocID="{A8242707-23A8-41C8-A9E9-B7B4A143943A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05273-B925-412B-A138-5037C55D417F}" type="pres">
      <dgm:prSet presAssocID="{A8242707-23A8-41C8-A9E9-B7B4A143943A}" presName="spComp" presStyleCnt="0"/>
      <dgm:spPr/>
      <dgm:t>
        <a:bodyPr/>
        <a:lstStyle/>
        <a:p>
          <a:endParaRPr lang="en-US"/>
        </a:p>
      </dgm:t>
    </dgm:pt>
    <dgm:pt modelId="{65A5010F-6C7B-435E-84A7-18229AE16841}" type="pres">
      <dgm:prSet presAssocID="{A8242707-23A8-41C8-A9E9-B7B4A143943A}" presName="vSp" presStyleCnt="0"/>
      <dgm:spPr/>
      <dgm:t>
        <a:bodyPr/>
        <a:lstStyle/>
        <a:p>
          <a:endParaRPr lang="en-US"/>
        </a:p>
      </dgm:t>
    </dgm:pt>
    <dgm:pt modelId="{54486D93-42C6-4FCC-8FA4-CED22E2B7E23}" type="pres">
      <dgm:prSet presAssocID="{BAECC439-389F-451C-BF74-C4E4F65340B6}" presName="rectComp" presStyleCnt="0"/>
      <dgm:spPr/>
      <dgm:t>
        <a:bodyPr/>
        <a:lstStyle/>
        <a:p>
          <a:endParaRPr lang="en-US"/>
        </a:p>
      </dgm:t>
    </dgm:pt>
    <dgm:pt modelId="{7D2EACB7-0E7E-4671-81D2-50EBEC0DF74A}" type="pres">
      <dgm:prSet presAssocID="{BAECC439-389F-451C-BF74-C4E4F65340B6}" presName="bgRect" presStyleLbl="bgShp" presStyleIdx="1" presStyleCnt="4"/>
      <dgm:spPr/>
      <dgm:t>
        <a:bodyPr/>
        <a:lstStyle/>
        <a:p>
          <a:endParaRPr lang="en-US"/>
        </a:p>
      </dgm:t>
    </dgm:pt>
    <dgm:pt modelId="{50676284-657F-49C3-BBB7-44E305C99BCB}" type="pres">
      <dgm:prSet presAssocID="{BAECC439-389F-451C-BF74-C4E4F65340B6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6C5D7-8612-4DB8-88B3-FAEFF799E351}" type="pres">
      <dgm:prSet presAssocID="{BAECC439-389F-451C-BF74-C4E4F65340B6}" presName="spComp" presStyleCnt="0"/>
      <dgm:spPr/>
      <dgm:t>
        <a:bodyPr/>
        <a:lstStyle/>
        <a:p>
          <a:endParaRPr lang="en-US"/>
        </a:p>
      </dgm:t>
    </dgm:pt>
    <dgm:pt modelId="{75A405FF-F7A1-4A37-A356-91CE534A4E47}" type="pres">
      <dgm:prSet presAssocID="{BAECC439-389F-451C-BF74-C4E4F65340B6}" presName="vSp" presStyleCnt="0"/>
      <dgm:spPr/>
      <dgm:t>
        <a:bodyPr/>
        <a:lstStyle/>
        <a:p>
          <a:endParaRPr lang="en-US"/>
        </a:p>
      </dgm:t>
    </dgm:pt>
    <dgm:pt modelId="{B0214194-A261-4BE1-8EA9-F4096D339862}" type="pres">
      <dgm:prSet presAssocID="{AE09A654-5DBD-4FA0-9DEC-24EAB6EFD8FB}" presName="rectComp" presStyleCnt="0"/>
      <dgm:spPr/>
      <dgm:t>
        <a:bodyPr/>
        <a:lstStyle/>
        <a:p>
          <a:endParaRPr lang="en-US"/>
        </a:p>
      </dgm:t>
    </dgm:pt>
    <dgm:pt modelId="{EA084DC1-606C-4813-B7AA-C3B90A24D38A}" type="pres">
      <dgm:prSet presAssocID="{AE09A654-5DBD-4FA0-9DEC-24EAB6EFD8FB}" presName="bgRect" presStyleLbl="bgShp" presStyleIdx="2" presStyleCnt="4"/>
      <dgm:spPr/>
      <dgm:t>
        <a:bodyPr/>
        <a:lstStyle/>
        <a:p>
          <a:endParaRPr lang="th-TH"/>
        </a:p>
      </dgm:t>
    </dgm:pt>
    <dgm:pt modelId="{AD26B907-F569-43E0-904B-806D9D221FF7}" type="pres">
      <dgm:prSet presAssocID="{AE09A654-5DBD-4FA0-9DEC-24EAB6EFD8FB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A5E65F-4A7D-4C70-8564-09D462733B15}" type="pres">
      <dgm:prSet presAssocID="{AE09A654-5DBD-4FA0-9DEC-24EAB6EFD8FB}" presName="spComp" presStyleCnt="0"/>
      <dgm:spPr/>
      <dgm:t>
        <a:bodyPr/>
        <a:lstStyle/>
        <a:p>
          <a:endParaRPr lang="en-US"/>
        </a:p>
      </dgm:t>
    </dgm:pt>
    <dgm:pt modelId="{C44253DD-97BA-418C-9CCE-2B57C393233E}" type="pres">
      <dgm:prSet presAssocID="{AE09A654-5DBD-4FA0-9DEC-24EAB6EFD8FB}" presName="vSp" presStyleCnt="0"/>
      <dgm:spPr/>
      <dgm:t>
        <a:bodyPr/>
        <a:lstStyle/>
        <a:p>
          <a:endParaRPr lang="en-US"/>
        </a:p>
      </dgm:t>
    </dgm:pt>
    <dgm:pt modelId="{96D2064B-98EF-4A86-AC48-86691DB91BBE}" type="pres">
      <dgm:prSet presAssocID="{F32ABB61-5369-4E67-909F-084643621DFF}" presName="rectComp" presStyleCnt="0"/>
      <dgm:spPr/>
      <dgm:t>
        <a:bodyPr/>
        <a:lstStyle/>
        <a:p>
          <a:endParaRPr lang="en-US"/>
        </a:p>
      </dgm:t>
    </dgm:pt>
    <dgm:pt modelId="{F9964D45-7DBF-4D76-A00C-43D108EABCF5}" type="pres">
      <dgm:prSet presAssocID="{F32ABB61-5369-4E67-909F-084643621DFF}" presName="bgRect" presStyleLbl="bgShp" presStyleIdx="3" presStyleCnt="4"/>
      <dgm:spPr/>
      <dgm:t>
        <a:bodyPr/>
        <a:lstStyle/>
        <a:p>
          <a:endParaRPr lang="en-US"/>
        </a:p>
      </dgm:t>
    </dgm:pt>
    <dgm:pt modelId="{366BE9C8-A950-44A1-AEA3-4466A94F581C}" type="pres">
      <dgm:prSet presAssocID="{F32ABB61-5369-4E67-909F-084643621DFF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339D5A-D083-4251-8C2D-FD896B3F3961}" srcId="{0C78D6D7-9BF0-4469-B8D5-0D4F637053A2}" destId="{F708EFCE-F4F2-4591-8AEB-D9F55DE530DA}" srcOrd="0" destOrd="0" parTransId="{4E827233-FC3D-4772-A3BD-92391A8B968A}" sibTransId="{90CF62CD-54C5-445C-A318-78682A903E2A}"/>
    <dgm:cxn modelId="{C6A662A5-F638-4AD4-9024-4B7F93A7BE49}" srcId="{47030DB1-22E7-4E2E-8F06-46194FEDA242}" destId="{5322A616-85EB-4F14-BE6F-807ABF85FEDF}" srcOrd="1" destOrd="0" parTransId="{38649F6D-3A45-45E7-9203-45F248C8999C}" sibTransId="{E49D118A-830C-4211-B2B6-C0A1D4903FC7}"/>
    <dgm:cxn modelId="{5AF0CCB7-CD34-4603-AA9F-F0E48334452E}" srcId="{47030DB1-22E7-4E2E-8F06-46194FEDA242}" destId="{ACE955D5-14B1-46A9-94AC-1FE8F8840493}" srcOrd="0" destOrd="0" parTransId="{B61F2362-4B92-44C8-B1F8-96B2E3B4871B}" sibTransId="{9881DCCA-8E23-4064-9996-EBB490C50316}"/>
    <dgm:cxn modelId="{B35A4327-3AF4-48F4-B856-8813EF851946}" srcId="{F1658238-E924-4902-B93E-8E59BDEC9424}" destId="{4C19A3AC-E455-4D16-92D2-8C00D5C955EA}" srcOrd="0" destOrd="0" parTransId="{BCC2691D-8AF7-403C-B326-04F737746C09}" sibTransId="{38DC79A0-8787-4838-9E68-CA97C1DB19BB}"/>
    <dgm:cxn modelId="{196ABCF2-765F-404F-B5BD-7DD3CF406822}" type="presOf" srcId="{B61F2362-4B92-44C8-B1F8-96B2E3B4871B}" destId="{9EB56A2C-47DB-47C6-937A-5742DA8A2002}" srcOrd="0" destOrd="0" presId="urn:microsoft.com/office/officeart/2005/8/layout/hierarchy6"/>
    <dgm:cxn modelId="{85539672-2680-4C3B-A073-62E56141AEC0}" srcId="{5322A616-85EB-4F14-BE6F-807ABF85FEDF}" destId="{F1658238-E924-4902-B93E-8E59BDEC9424}" srcOrd="0" destOrd="0" parTransId="{761A01AA-E0A5-42BE-9B16-8B3435679A6E}" sibTransId="{21636C08-0FF0-41F1-B93A-1DEFCA343EAE}"/>
    <dgm:cxn modelId="{A698C30E-DE48-4A28-93EF-781CBA3B36FD}" type="presOf" srcId="{BAECC439-389F-451C-BF74-C4E4F65340B6}" destId="{50676284-657F-49C3-BBB7-44E305C99BCB}" srcOrd="1" destOrd="0" presId="urn:microsoft.com/office/officeart/2005/8/layout/hierarchy6"/>
    <dgm:cxn modelId="{B20BEA15-F83C-4E7E-BB3E-0C21E44E8DAB}" type="presOf" srcId="{BAECC439-389F-451C-BF74-C4E4F65340B6}" destId="{7D2EACB7-0E7E-4671-81D2-50EBEC0DF74A}" srcOrd="0" destOrd="0" presId="urn:microsoft.com/office/officeart/2005/8/layout/hierarchy6"/>
    <dgm:cxn modelId="{E64BB4F2-CAB8-473D-A844-9A987FA800E3}" srcId="{E22E9561-9FD9-426F-B110-C569379BBC60}" destId="{A8242707-23A8-41C8-A9E9-B7B4A143943A}" srcOrd="1" destOrd="0" parTransId="{2EB5CBE7-5A29-48A1-B336-99BD1540344C}" sibTransId="{0C43647A-1461-46D3-A56D-713DA41DA42E}"/>
    <dgm:cxn modelId="{99EAE908-0F00-4CBA-B5B2-0D14B033705B}" type="presOf" srcId="{AE09A654-5DBD-4FA0-9DEC-24EAB6EFD8FB}" destId="{EA084DC1-606C-4813-B7AA-C3B90A24D38A}" srcOrd="0" destOrd="0" presId="urn:microsoft.com/office/officeart/2005/8/layout/hierarchy6"/>
    <dgm:cxn modelId="{117D2E07-E9F8-470F-906C-4A2860E8F825}" srcId="{E22E9561-9FD9-426F-B110-C569379BBC60}" destId="{47030DB1-22E7-4E2E-8F06-46194FEDA242}" srcOrd="0" destOrd="0" parTransId="{3C904EB4-69A6-4915-A3B8-3D0E34B41058}" sibTransId="{05F9D53E-7232-44FB-813E-3D3C92DA3646}"/>
    <dgm:cxn modelId="{9C0A64BB-DC3C-4598-A5EA-14933A36E8DC}" type="presOf" srcId="{761A01AA-E0A5-42BE-9B16-8B3435679A6E}" destId="{90CE9D41-C1E6-48EF-97C5-7A45A55893B3}" srcOrd="0" destOrd="0" presId="urn:microsoft.com/office/officeart/2005/8/layout/hierarchy6"/>
    <dgm:cxn modelId="{44D1E347-B800-4BEF-912B-83A605764EC1}" type="presOf" srcId="{F32ABB61-5369-4E67-909F-084643621DFF}" destId="{366BE9C8-A950-44A1-AEA3-4466A94F581C}" srcOrd="1" destOrd="0" presId="urn:microsoft.com/office/officeart/2005/8/layout/hierarchy6"/>
    <dgm:cxn modelId="{C51EB543-1DA7-4194-B760-E304AB4C4E83}" type="presOf" srcId="{F708EFCE-F4F2-4591-8AEB-D9F55DE530DA}" destId="{3DF85A2C-0CE0-4698-9D36-E26A26E6512A}" srcOrd="0" destOrd="0" presId="urn:microsoft.com/office/officeart/2005/8/layout/hierarchy6"/>
    <dgm:cxn modelId="{1A44CDF9-2229-4CD4-A6E4-842286945E73}" type="presOf" srcId="{47030DB1-22E7-4E2E-8F06-46194FEDA242}" destId="{AEF4132D-9F35-410E-B634-04D1F6AE89FA}" srcOrd="0" destOrd="0" presId="urn:microsoft.com/office/officeart/2005/8/layout/hierarchy6"/>
    <dgm:cxn modelId="{100CC914-0F93-43CD-89DD-D0A3CD6E1AC3}" srcId="{E22E9561-9FD9-426F-B110-C569379BBC60}" destId="{AE09A654-5DBD-4FA0-9DEC-24EAB6EFD8FB}" srcOrd="3" destOrd="0" parTransId="{FEBCA2C6-0015-4BBD-B3B2-55AC36BCDE6C}" sibTransId="{66EC25CB-2DEC-4EDD-B248-0850736C9886}"/>
    <dgm:cxn modelId="{B389DA44-F8B0-486B-AAC1-C0120CF06736}" type="presOf" srcId="{E22E9561-9FD9-426F-B110-C569379BBC60}" destId="{95518FC1-79FB-4404-ADC1-6DAAE331534C}" srcOrd="0" destOrd="0" presId="urn:microsoft.com/office/officeart/2005/8/layout/hierarchy6"/>
    <dgm:cxn modelId="{78830DA9-3F55-40F8-B30E-D2981253B170}" srcId="{E22E9561-9FD9-426F-B110-C569379BBC60}" destId="{F32ABB61-5369-4E67-909F-084643621DFF}" srcOrd="4" destOrd="0" parTransId="{6D90366C-D5F5-478D-BEA3-44843764A2B5}" sibTransId="{91109268-2A9C-45B3-8AE2-01F66B0DE4A4}"/>
    <dgm:cxn modelId="{17B6FE00-D3CB-4ABD-8AFF-C21ECE529989}" type="presOf" srcId="{38649F6D-3A45-45E7-9203-45F248C8999C}" destId="{2C4D9C76-64DE-4A42-92A0-598F15CF601B}" srcOrd="0" destOrd="0" presId="urn:microsoft.com/office/officeart/2005/8/layout/hierarchy6"/>
    <dgm:cxn modelId="{172395A4-05BD-4448-984E-B814B55E99E3}" type="presOf" srcId="{4E827233-FC3D-4772-A3BD-92391A8B968A}" destId="{CD2230DE-5F4D-4F00-85BF-5397A7ABA384}" srcOrd="0" destOrd="0" presId="urn:microsoft.com/office/officeart/2005/8/layout/hierarchy6"/>
    <dgm:cxn modelId="{6319F46E-C8AB-4596-B1E1-A7E37324691F}" type="presOf" srcId="{4C19A3AC-E455-4D16-92D2-8C00D5C955EA}" destId="{DE38BEB3-C1B5-4B84-B1E6-072CB2D3F549}" srcOrd="0" destOrd="0" presId="urn:microsoft.com/office/officeart/2005/8/layout/hierarchy6"/>
    <dgm:cxn modelId="{D1652B9B-1FB2-40A3-BCCA-7E2D3B6CF78E}" type="presOf" srcId="{ACE955D5-14B1-46A9-94AC-1FE8F8840493}" destId="{1C47410B-2837-4BF2-8471-901C3F8CA5C4}" srcOrd="0" destOrd="0" presId="urn:microsoft.com/office/officeart/2005/8/layout/hierarchy6"/>
    <dgm:cxn modelId="{F48EFFDF-472E-4229-A380-89ECB6B80924}" type="presOf" srcId="{A8242707-23A8-41C8-A9E9-B7B4A143943A}" destId="{DECBF963-1DE8-48B9-A5D4-7E360BFEBA3A}" srcOrd="0" destOrd="0" presId="urn:microsoft.com/office/officeart/2005/8/layout/hierarchy6"/>
    <dgm:cxn modelId="{AA091940-5793-498C-B220-405F88AFC951}" type="presOf" srcId="{0C78D6D7-9BF0-4469-B8D5-0D4F637053A2}" destId="{4317D019-CBA0-4A0D-99F0-7BEB762147CA}" srcOrd="0" destOrd="0" presId="urn:microsoft.com/office/officeart/2005/8/layout/hierarchy6"/>
    <dgm:cxn modelId="{578BE68E-73F4-4831-A5A1-509BB0ED2CD4}" srcId="{E22E9561-9FD9-426F-B110-C569379BBC60}" destId="{BAECC439-389F-451C-BF74-C4E4F65340B6}" srcOrd="2" destOrd="0" parTransId="{44F84D10-2999-4771-97D6-E7CC8E4D177E}" sibTransId="{CBC9EEA8-2132-4033-90EE-EA746845E135}"/>
    <dgm:cxn modelId="{3B62353C-6D41-4474-8327-B4CC7224DC3E}" type="presOf" srcId="{A8242707-23A8-41C8-A9E9-B7B4A143943A}" destId="{63C9712E-901B-4BFA-9DB9-367F440140D7}" srcOrd="1" destOrd="0" presId="urn:microsoft.com/office/officeart/2005/8/layout/hierarchy6"/>
    <dgm:cxn modelId="{14BFF98A-3E89-453B-9C8A-8D3B18D8FF2C}" type="presOf" srcId="{D07EBDB2-449C-4256-94A2-983D9F2A9EBD}" destId="{F1BA6EF8-F130-4CD9-930B-9C2AC84B6A8C}" srcOrd="0" destOrd="0" presId="urn:microsoft.com/office/officeart/2005/8/layout/hierarchy6"/>
    <dgm:cxn modelId="{C68DE6BA-02AB-4439-8AD3-2612DE3102AB}" type="presOf" srcId="{BCC2691D-8AF7-403C-B326-04F737746C09}" destId="{90BFDADC-6960-44E8-9133-06C1A6AA1D25}" srcOrd="0" destOrd="0" presId="urn:microsoft.com/office/officeart/2005/8/layout/hierarchy6"/>
    <dgm:cxn modelId="{17701733-6310-44FC-85C2-3C645E2CC7C7}" srcId="{ACE955D5-14B1-46A9-94AC-1FE8F8840493}" destId="{0C78D6D7-9BF0-4469-B8D5-0D4F637053A2}" srcOrd="0" destOrd="0" parTransId="{D07EBDB2-449C-4256-94A2-983D9F2A9EBD}" sibTransId="{3BF4CD5B-6835-4DBB-B89A-629DA51923F0}"/>
    <dgm:cxn modelId="{9D7A164F-6A88-41BB-A1FD-9EF31A911878}" type="presOf" srcId="{F1658238-E924-4902-B93E-8E59BDEC9424}" destId="{37C7A524-AAEC-45B9-942C-A721E1461B6A}" srcOrd="0" destOrd="0" presId="urn:microsoft.com/office/officeart/2005/8/layout/hierarchy6"/>
    <dgm:cxn modelId="{F58BE46C-D6C9-41EC-A6FB-705760FC42E7}" type="presOf" srcId="{F32ABB61-5369-4E67-909F-084643621DFF}" destId="{F9964D45-7DBF-4D76-A00C-43D108EABCF5}" srcOrd="0" destOrd="0" presId="urn:microsoft.com/office/officeart/2005/8/layout/hierarchy6"/>
    <dgm:cxn modelId="{42899316-C962-4FF3-8BEE-C1152B804881}" type="presOf" srcId="{AE09A654-5DBD-4FA0-9DEC-24EAB6EFD8FB}" destId="{AD26B907-F569-43E0-904B-806D9D221FF7}" srcOrd="1" destOrd="0" presId="urn:microsoft.com/office/officeart/2005/8/layout/hierarchy6"/>
    <dgm:cxn modelId="{7A816DE5-2969-4F79-A6BF-FF4156003992}" type="presOf" srcId="{5322A616-85EB-4F14-BE6F-807ABF85FEDF}" destId="{37F494A3-3A88-4C61-8868-CD00A6604EAE}" srcOrd="0" destOrd="0" presId="urn:microsoft.com/office/officeart/2005/8/layout/hierarchy6"/>
    <dgm:cxn modelId="{41374607-36C0-42B7-A0F5-5B934670F6E9}" type="presParOf" srcId="{95518FC1-79FB-4404-ADC1-6DAAE331534C}" destId="{24DBD6B2-6E87-4685-B014-B9B58BB434A2}" srcOrd="0" destOrd="0" presId="urn:microsoft.com/office/officeart/2005/8/layout/hierarchy6"/>
    <dgm:cxn modelId="{2966D957-B4F8-4041-9F6C-18217AC04D1C}" type="presParOf" srcId="{24DBD6B2-6E87-4685-B014-B9B58BB434A2}" destId="{F7A9DAB1-248E-4BA4-A071-79B556441CD6}" srcOrd="0" destOrd="0" presId="urn:microsoft.com/office/officeart/2005/8/layout/hierarchy6"/>
    <dgm:cxn modelId="{98E9A4DC-262D-4933-88E5-42D049A8FB3A}" type="presParOf" srcId="{24DBD6B2-6E87-4685-B014-B9B58BB434A2}" destId="{E99093B5-3CE9-43D4-AF73-88C9F0F25D2C}" srcOrd="1" destOrd="0" presId="urn:microsoft.com/office/officeart/2005/8/layout/hierarchy6"/>
    <dgm:cxn modelId="{DB3359EB-982A-4590-8C0E-9515ED06885C}" type="presParOf" srcId="{E99093B5-3CE9-43D4-AF73-88C9F0F25D2C}" destId="{E2C4FD70-49EB-4637-A1CB-917F16661E9F}" srcOrd="0" destOrd="0" presId="urn:microsoft.com/office/officeart/2005/8/layout/hierarchy6"/>
    <dgm:cxn modelId="{8C6C9E59-F468-47EF-9CDF-37182BA2A5B3}" type="presParOf" srcId="{E2C4FD70-49EB-4637-A1CB-917F16661E9F}" destId="{AEF4132D-9F35-410E-B634-04D1F6AE89FA}" srcOrd="0" destOrd="0" presId="urn:microsoft.com/office/officeart/2005/8/layout/hierarchy6"/>
    <dgm:cxn modelId="{B56584FF-9E77-4FCE-895C-052941CD2C5E}" type="presParOf" srcId="{E2C4FD70-49EB-4637-A1CB-917F16661E9F}" destId="{172BFF05-D855-49BB-AC6E-5F6299CB90D7}" srcOrd="1" destOrd="0" presId="urn:microsoft.com/office/officeart/2005/8/layout/hierarchy6"/>
    <dgm:cxn modelId="{B49260BD-EB9A-4273-9B69-4E2CF8A52CF5}" type="presParOf" srcId="{172BFF05-D855-49BB-AC6E-5F6299CB90D7}" destId="{9EB56A2C-47DB-47C6-937A-5742DA8A2002}" srcOrd="0" destOrd="0" presId="urn:microsoft.com/office/officeart/2005/8/layout/hierarchy6"/>
    <dgm:cxn modelId="{F2B0091C-1AF9-4D78-A6B9-3B6493B468CA}" type="presParOf" srcId="{172BFF05-D855-49BB-AC6E-5F6299CB90D7}" destId="{FB8905A6-82DA-4657-9CE8-7792A9387C48}" srcOrd="1" destOrd="0" presId="urn:microsoft.com/office/officeart/2005/8/layout/hierarchy6"/>
    <dgm:cxn modelId="{1F86E263-1638-4932-B8D3-76F88593265D}" type="presParOf" srcId="{FB8905A6-82DA-4657-9CE8-7792A9387C48}" destId="{1C47410B-2837-4BF2-8471-901C3F8CA5C4}" srcOrd="0" destOrd="0" presId="urn:microsoft.com/office/officeart/2005/8/layout/hierarchy6"/>
    <dgm:cxn modelId="{AF8F3600-9E77-4F31-BE32-D72A15432E9E}" type="presParOf" srcId="{FB8905A6-82DA-4657-9CE8-7792A9387C48}" destId="{615FB968-E4D4-4179-9F52-A2FA96C85D95}" srcOrd="1" destOrd="0" presId="urn:microsoft.com/office/officeart/2005/8/layout/hierarchy6"/>
    <dgm:cxn modelId="{CDB0F1F9-2063-4077-8776-EC06B0907AC2}" type="presParOf" srcId="{615FB968-E4D4-4179-9F52-A2FA96C85D95}" destId="{F1BA6EF8-F130-4CD9-930B-9C2AC84B6A8C}" srcOrd="0" destOrd="0" presId="urn:microsoft.com/office/officeart/2005/8/layout/hierarchy6"/>
    <dgm:cxn modelId="{561A1CF9-EA26-4A70-8132-AEEDF2963D54}" type="presParOf" srcId="{615FB968-E4D4-4179-9F52-A2FA96C85D95}" destId="{5D96BAC4-B4F9-480A-BED0-9342E9BE3A54}" srcOrd="1" destOrd="0" presId="urn:microsoft.com/office/officeart/2005/8/layout/hierarchy6"/>
    <dgm:cxn modelId="{D02F5D22-8B7D-41A6-A16C-C46BD076615F}" type="presParOf" srcId="{5D96BAC4-B4F9-480A-BED0-9342E9BE3A54}" destId="{4317D019-CBA0-4A0D-99F0-7BEB762147CA}" srcOrd="0" destOrd="0" presId="urn:microsoft.com/office/officeart/2005/8/layout/hierarchy6"/>
    <dgm:cxn modelId="{10E92817-3409-4ACF-8FB0-50ADCC5F84D1}" type="presParOf" srcId="{5D96BAC4-B4F9-480A-BED0-9342E9BE3A54}" destId="{1C40D0F0-8C3A-4933-AA2A-456C5D6C95DD}" srcOrd="1" destOrd="0" presId="urn:microsoft.com/office/officeart/2005/8/layout/hierarchy6"/>
    <dgm:cxn modelId="{74E1384D-6E7F-4171-8E5F-5A57DB672589}" type="presParOf" srcId="{1C40D0F0-8C3A-4933-AA2A-456C5D6C95DD}" destId="{CD2230DE-5F4D-4F00-85BF-5397A7ABA384}" srcOrd="0" destOrd="0" presId="urn:microsoft.com/office/officeart/2005/8/layout/hierarchy6"/>
    <dgm:cxn modelId="{F3018FB7-067E-4BA5-BDD9-1F72A80B8390}" type="presParOf" srcId="{1C40D0F0-8C3A-4933-AA2A-456C5D6C95DD}" destId="{8AAC6572-B8AF-459E-ADC5-224D18C5D36D}" srcOrd="1" destOrd="0" presId="urn:microsoft.com/office/officeart/2005/8/layout/hierarchy6"/>
    <dgm:cxn modelId="{58D879B6-43F0-47BC-AE53-AE20212C2231}" type="presParOf" srcId="{8AAC6572-B8AF-459E-ADC5-224D18C5D36D}" destId="{3DF85A2C-0CE0-4698-9D36-E26A26E6512A}" srcOrd="0" destOrd="0" presId="urn:microsoft.com/office/officeart/2005/8/layout/hierarchy6"/>
    <dgm:cxn modelId="{62F59527-CB52-4A77-AC5B-8DE241CFC783}" type="presParOf" srcId="{8AAC6572-B8AF-459E-ADC5-224D18C5D36D}" destId="{524B81CA-08C9-4F5F-A15C-D5967F7CCED7}" srcOrd="1" destOrd="0" presId="urn:microsoft.com/office/officeart/2005/8/layout/hierarchy6"/>
    <dgm:cxn modelId="{B2FB06D6-430C-452B-A475-EAE58ABCC7BB}" type="presParOf" srcId="{172BFF05-D855-49BB-AC6E-5F6299CB90D7}" destId="{2C4D9C76-64DE-4A42-92A0-598F15CF601B}" srcOrd="2" destOrd="0" presId="urn:microsoft.com/office/officeart/2005/8/layout/hierarchy6"/>
    <dgm:cxn modelId="{C868EF88-6E45-4A02-89D5-00E7A660EAED}" type="presParOf" srcId="{172BFF05-D855-49BB-AC6E-5F6299CB90D7}" destId="{2B82F583-7C85-418B-B1A2-F53FE37E1F86}" srcOrd="3" destOrd="0" presId="urn:microsoft.com/office/officeart/2005/8/layout/hierarchy6"/>
    <dgm:cxn modelId="{566E1B1B-CE7E-4BBC-8FBC-75D62219D546}" type="presParOf" srcId="{2B82F583-7C85-418B-B1A2-F53FE37E1F86}" destId="{37F494A3-3A88-4C61-8868-CD00A6604EAE}" srcOrd="0" destOrd="0" presId="urn:microsoft.com/office/officeart/2005/8/layout/hierarchy6"/>
    <dgm:cxn modelId="{B103F6DB-23B6-4F0B-9593-5B96C5FDCC3F}" type="presParOf" srcId="{2B82F583-7C85-418B-B1A2-F53FE37E1F86}" destId="{2452B277-75C8-45D5-8ACE-55C7B44CA811}" srcOrd="1" destOrd="0" presId="urn:microsoft.com/office/officeart/2005/8/layout/hierarchy6"/>
    <dgm:cxn modelId="{9E9089FC-E6CF-48CF-9379-E1AB57174360}" type="presParOf" srcId="{2452B277-75C8-45D5-8ACE-55C7B44CA811}" destId="{90CE9D41-C1E6-48EF-97C5-7A45A55893B3}" srcOrd="0" destOrd="0" presId="urn:microsoft.com/office/officeart/2005/8/layout/hierarchy6"/>
    <dgm:cxn modelId="{7F8800DD-7083-4B92-96A0-48086E114E9C}" type="presParOf" srcId="{2452B277-75C8-45D5-8ACE-55C7B44CA811}" destId="{1CF9E966-220F-4AC3-A086-97D4346D52F5}" srcOrd="1" destOrd="0" presId="urn:microsoft.com/office/officeart/2005/8/layout/hierarchy6"/>
    <dgm:cxn modelId="{6B2DC95F-965B-4BF4-88AC-BAA7DEB0A45C}" type="presParOf" srcId="{1CF9E966-220F-4AC3-A086-97D4346D52F5}" destId="{37C7A524-AAEC-45B9-942C-A721E1461B6A}" srcOrd="0" destOrd="0" presId="urn:microsoft.com/office/officeart/2005/8/layout/hierarchy6"/>
    <dgm:cxn modelId="{98277A73-AE65-4E9D-8EAB-3E13ACDDE09B}" type="presParOf" srcId="{1CF9E966-220F-4AC3-A086-97D4346D52F5}" destId="{EC0159D7-55D3-4E2A-9CA2-7507F40F07A6}" srcOrd="1" destOrd="0" presId="urn:microsoft.com/office/officeart/2005/8/layout/hierarchy6"/>
    <dgm:cxn modelId="{0ACF73B8-3614-4A43-9303-D1A0AAF5B3D4}" type="presParOf" srcId="{EC0159D7-55D3-4E2A-9CA2-7507F40F07A6}" destId="{90BFDADC-6960-44E8-9133-06C1A6AA1D25}" srcOrd="0" destOrd="0" presId="urn:microsoft.com/office/officeart/2005/8/layout/hierarchy6"/>
    <dgm:cxn modelId="{E0F3E07C-7F40-4613-A5A4-65BB215799D6}" type="presParOf" srcId="{EC0159D7-55D3-4E2A-9CA2-7507F40F07A6}" destId="{97D648A1-49BA-4E1C-9892-D7CA6EBEB81E}" srcOrd="1" destOrd="0" presId="urn:microsoft.com/office/officeart/2005/8/layout/hierarchy6"/>
    <dgm:cxn modelId="{678216A4-55F7-4FAB-AFD3-A12FDE4DF463}" type="presParOf" srcId="{97D648A1-49BA-4E1C-9892-D7CA6EBEB81E}" destId="{DE38BEB3-C1B5-4B84-B1E6-072CB2D3F549}" srcOrd="0" destOrd="0" presId="urn:microsoft.com/office/officeart/2005/8/layout/hierarchy6"/>
    <dgm:cxn modelId="{C8429A5D-4157-44A2-A8A0-17D0B139FBC6}" type="presParOf" srcId="{97D648A1-49BA-4E1C-9892-D7CA6EBEB81E}" destId="{EF48CF62-BE55-42A1-8158-856BC838AB9D}" srcOrd="1" destOrd="0" presId="urn:microsoft.com/office/officeart/2005/8/layout/hierarchy6"/>
    <dgm:cxn modelId="{8D47487A-F4C8-4703-8E42-0109873D245B}" type="presParOf" srcId="{95518FC1-79FB-4404-ADC1-6DAAE331534C}" destId="{AD73D077-E84F-44A0-BF59-320194DE8F2A}" srcOrd="1" destOrd="0" presId="urn:microsoft.com/office/officeart/2005/8/layout/hierarchy6"/>
    <dgm:cxn modelId="{E07EEB63-35D2-4AE5-A50D-199959FDE2F4}" type="presParOf" srcId="{AD73D077-E84F-44A0-BF59-320194DE8F2A}" destId="{CC9929A6-9A21-4E6C-9A07-29A19EBCB70E}" srcOrd="0" destOrd="0" presId="urn:microsoft.com/office/officeart/2005/8/layout/hierarchy6"/>
    <dgm:cxn modelId="{686D4551-360C-40A4-AD01-D3B2A6DC835C}" type="presParOf" srcId="{CC9929A6-9A21-4E6C-9A07-29A19EBCB70E}" destId="{DECBF963-1DE8-48B9-A5D4-7E360BFEBA3A}" srcOrd="0" destOrd="0" presId="urn:microsoft.com/office/officeart/2005/8/layout/hierarchy6"/>
    <dgm:cxn modelId="{0EA15248-687D-4565-9C5E-1A52FEBBDDBC}" type="presParOf" srcId="{CC9929A6-9A21-4E6C-9A07-29A19EBCB70E}" destId="{63C9712E-901B-4BFA-9DB9-367F440140D7}" srcOrd="1" destOrd="0" presId="urn:microsoft.com/office/officeart/2005/8/layout/hierarchy6"/>
    <dgm:cxn modelId="{5FF00297-0163-4146-8C1A-8C61D5AC3F24}" type="presParOf" srcId="{AD73D077-E84F-44A0-BF59-320194DE8F2A}" destId="{52F05273-B925-412B-A138-5037C55D417F}" srcOrd="1" destOrd="0" presId="urn:microsoft.com/office/officeart/2005/8/layout/hierarchy6"/>
    <dgm:cxn modelId="{916EEA09-B46D-4DF2-9B0D-EEA04FF1D736}" type="presParOf" srcId="{52F05273-B925-412B-A138-5037C55D417F}" destId="{65A5010F-6C7B-435E-84A7-18229AE16841}" srcOrd="0" destOrd="0" presId="urn:microsoft.com/office/officeart/2005/8/layout/hierarchy6"/>
    <dgm:cxn modelId="{3DD47C09-77E1-4F47-84E6-262D44AC6DA6}" type="presParOf" srcId="{AD73D077-E84F-44A0-BF59-320194DE8F2A}" destId="{54486D93-42C6-4FCC-8FA4-CED22E2B7E23}" srcOrd="2" destOrd="0" presId="urn:microsoft.com/office/officeart/2005/8/layout/hierarchy6"/>
    <dgm:cxn modelId="{9E0371BD-2C79-4DC5-8CAA-5AA98903AE52}" type="presParOf" srcId="{54486D93-42C6-4FCC-8FA4-CED22E2B7E23}" destId="{7D2EACB7-0E7E-4671-81D2-50EBEC0DF74A}" srcOrd="0" destOrd="0" presId="urn:microsoft.com/office/officeart/2005/8/layout/hierarchy6"/>
    <dgm:cxn modelId="{348BB0CD-8E93-4BEB-8438-FE53A12609E9}" type="presParOf" srcId="{54486D93-42C6-4FCC-8FA4-CED22E2B7E23}" destId="{50676284-657F-49C3-BBB7-44E305C99BCB}" srcOrd="1" destOrd="0" presId="urn:microsoft.com/office/officeart/2005/8/layout/hierarchy6"/>
    <dgm:cxn modelId="{57777415-6D1A-4CE7-8D16-F399D28C2CAD}" type="presParOf" srcId="{AD73D077-E84F-44A0-BF59-320194DE8F2A}" destId="{3306C5D7-8612-4DB8-88B3-FAEFF799E351}" srcOrd="3" destOrd="0" presId="urn:microsoft.com/office/officeart/2005/8/layout/hierarchy6"/>
    <dgm:cxn modelId="{9AD794A7-84F7-4F57-B8F5-ABBC2D0363D2}" type="presParOf" srcId="{3306C5D7-8612-4DB8-88B3-FAEFF799E351}" destId="{75A405FF-F7A1-4A37-A356-91CE534A4E47}" srcOrd="0" destOrd="0" presId="urn:microsoft.com/office/officeart/2005/8/layout/hierarchy6"/>
    <dgm:cxn modelId="{28F94D29-4C46-4175-9F8D-F3AED79F7CFF}" type="presParOf" srcId="{AD73D077-E84F-44A0-BF59-320194DE8F2A}" destId="{B0214194-A261-4BE1-8EA9-F4096D339862}" srcOrd="4" destOrd="0" presId="urn:microsoft.com/office/officeart/2005/8/layout/hierarchy6"/>
    <dgm:cxn modelId="{31D05773-6B53-4B85-9D7E-DBAAD6EC9602}" type="presParOf" srcId="{B0214194-A261-4BE1-8EA9-F4096D339862}" destId="{EA084DC1-606C-4813-B7AA-C3B90A24D38A}" srcOrd="0" destOrd="0" presId="urn:microsoft.com/office/officeart/2005/8/layout/hierarchy6"/>
    <dgm:cxn modelId="{CC4F685F-24D8-433D-B792-05F5A3D1BDAA}" type="presParOf" srcId="{B0214194-A261-4BE1-8EA9-F4096D339862}" destId="{AD26B907-F569-43E0-904B-806D9D221FF7}" srcOrd="1" destOrd="0" presId="urn:microsoft.com/office/officeart/2005/8/layout/hierarchy6"/>
    <dgm:cxn modelId="{E4DE7A29-CA34-4C30-A0E9-195B0D1F0902}" type="presParOf" srcId="{AD73D077-E84F-44A0-BF59-320194DE8F2A}" destId="{7AA5E65F-4A7D-4C70-8564-09D462733B15}" srcOrd="5" destOrd="0" presId="urn:microsoft.com/office/officeart/2005/8/layout/hierarchy6"/>
    <dgm:cxn modelId="{F8E62F70-E90D-47E3-BB4A-279FB3033657}" type="presParOf" srcId="{7AA5E65F-4A7D-4C70-8564-09D462733B15}" destId="{C44253DD-97BA-418C-9CCE-2B57C393233E}" srcOrd="0" destOrd="0" presId="urn:microsoft.com/office/officeart/2005/8/layout/hierarchy6"/>
    <dgm:cxn modelId="{D5FC4B71-6F43-4B17-AC67-48F727BC3D91}" type="presParOf" srcId="{AD73D077-E84F-44A0-BF59-320194DE8F2A}" destId="{96D2064B-98EF-4A86-AC48-86691DB91BBE}" srcOrd="6" destOrd="0" presId="urn:microsoft.com/office/officeart/2005/8/layout/hierarchy6"/>
    <dgm:cxn modelId="{1DDC4B1D-C9E2-4CEF-B4D1-0D6A8BDFD92D}" type="presParOf" srcId="{96D2064B-98EF-4A86-AC48-86691DB91BBE}" destId="{F9964D45-7DBF-4D76-A00C-43D108EABCF5}" srcOrd="0" destOrd="0" presId="urn:microsoft.com/office/officeart/2005/8/layout/hierarchy6"/>
    <dgm:cxn modelId="{802EEB20-F1BC-4C48-9759-66101125F973}" type="presParOf" srcId="{96D2064B-98EF-4A86-AC48-86691DB91BBE}" destId="{366BE9C8-A950-44A1-AEA3-4466A94F581C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5ADF4B-5CC2-42CC-9BF9-7A1C92FE744A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F52242C-7D49-41BF-8E1B-CE8AB987C9CB}">
      <dgm:prSet phldrT="[ข้อความ]" custT="1"/>
      <dgm:spPr/>
      <dgm:t>
        <a:bodyPr/>
        <a:lstStyle/>
        <a:p>
          <a:r>
            <a:rPr lang="en-US" sz="2000" dirty="0" smtClean="0">
              <a:latin typeface="Cordia New" pitchFamily="34" charset="-34"/>
              <a:cs typeface="Cordia New" pitchFamily="34" charset="-34"/>
            </a:rPr>
            <a:t>1.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หลังจากได้พื้นที่วิจัยและขนาดตัวอย่าง เข้าไปยังพื้นที่</a:t>
          </a:r>
          <a:endParaRPr lang="en-US" sz="2000" dirty="0" smtClean="0">
            <a:latin typeface="Cordia New" pitchFamily="34" charset="-34"/>
            <a:cs typeface="Cordia New" pitchFamily="34" charset="-34"/>
          </a:endParaRPr>
        </a:p>
      </dgm:t>
    </dgm:pt>
    <dgm:pt modelId="{6B90548F-D876-459B-9C41-5DC84664D541}" type="parTrans" cxnId="{351E461D-FE94-4C46-AA00-F6573AC7B7B6}">
      <dgm:prSet/>
      <dgm:spPr/>
      <dgm:t>
        <a:bodyPr/>
        <a:lstStyle/>
        <a:p>
          <a:endParaRPr lang="en-US" sz="2600"/>
        </a:p>
      </dgm:t>
    </dgm:pt>
    <dgm:pt modelId="{889A3967-3B75-4EA1-A548-A91DF9E428AA}" type="sibTrans" cxnId="{351E461D-FE94-4C46-AA00-F6573AC7B7B6}">
      <dgm:prSet custT="1"/>
      <dgm:spPr/>
      <dgm:t>
        <a:bodyPr/>
        <a:lstStyle/>
        <a:p>
          <a:endParaRPr lang="en-US" sz="2600"/>
        </a:p>
      </dgm:t>
    </dgm:pt>
    <dgm:pt modelId="{59EC812F-5693-446E-8F6A-3EE2867436C5}">
      <dgm:prSet phldrT="[ข้อความ]" custT="1"/>
      <dgm:spPr/>
      <dgm:t>
        <a:bodyPr/>
        <a:lstStyle/>
        <a:p>
          <a:r>
            <a:rPr lang="en-US" sz="2000" dirty="0" smtClean="0">
              <a:latin typeface="Cordia New" pitchFamily="34" charset="-34"/>
              <a:cs typeface="Cordia New" pitchFamily="34" charset="-34"/>
            </a:rPr>
            <a:t>2.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ประเมินพฤติกรรมการบริโภคอาหารที่มีไอโอดีน</a:t>
          </a:r>
        </a:p>
        <a:p>
          <a:r>
            <a:rPr lang="en-US" sz="2000" dirty="0" smtClean="0">
              <a:latin typeface="Cordia New" pitchFamily="34" charset="-34"/>
              <a:cs typeface="Cordia New" pitchFamily="34" charset="-34"/>
            </a:rPr>
            <a:t>-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 ใช้แบบสอบถามเกี่ยวกับชนิด ปริมาณและความถี่ในการบริโภคอาหารต่อครั้ง </a:t>
          </a:r>
          <a:r>
            <a:rPr lang="en-US" sz="2000" dirty="0" smtClean="0">
              <a:latin typeface="Cordia New" pitchFamily="34" charset="-34"/>
              <a:cs typeface="Cordia New" pitchFamily="34" charset="-34"/>
            </a:rPr>
            <a:t>(A semi-quantitative food frequency questionnaire)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ในรอบ 7 วัน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CFE444BC-691A-4448-B0CD-57BDAA7A90E3}" type="parTrans" cxnId="{FD21929D-9C14-47DF-87D3-E5C32838A39C}">
      <dgm:prSet/>
      <dgm:spPr/>
      <dgm:t>
        <a:bodyPr/>
        <a:lstStyle/>
        <a:p>
          <a:endParaRPr lang="en-US" sz="2600"/>
        </a:p>
      </dgm:t>
    </dgm:pt>
    <dgm:pt modelId="{804B32B9-D366-4941-8D87-B669CA46CAA3}" type="sibTrans" cxnId="{FD21929D-9C14-47DF-87D3-E5C32838A39C}">
      <dgm:prSet custT="1"/>
      <dgm:spPr/>
      <dgm:t>
        <a:bodyPr/>
        <a:lstStyle/>
        <a:p>
          <a:endParaRPr lang="en-US" sz="2600"/>
        </a:p>
      </dgm:t>
    </dgm:pt>
    <dgm:pt modelId="{547F4C87-1DCC-4DCA-A711-89B4F61EB329}">
      <dgm:prSet phldrT="[ข้อความ]" custT="1"/>
      <dgm:spPr/>
      <dgm:t>
        <a:bodyPr/>
        <a:lstStyle/>
        <a:p>
          <a:r>
            <a:rPr lang="en-US" sz="2000" dirty="0" smtClean="0">
              <a:latin typeface="Cordia New" pitchFamily="34" charset="-34"/>
              <a:cs typeface="Cordia New" pitchFamily="34" charset="-34"/>
            </a:rPr>
            <a:t>3.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เก็บตัวอย่างปัสสาวะเด็ก </a:t>
          </a:r>
          <a:r>
            <a:rPr lang="en-US" sz="2000" dirty="0" smtClean="0">
              <a:latin typeface="Cordia New" pitchFamily="34" charset="-34"/>
              <a:cs typeface="Cordia New" pitchFamily="34" charset="-34"/>
            </a:rPr>
            <a:t>3-5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ปี</a:t>
          </a:r>
          <a:r>
            <a:rPr lang="en-US" sz="2000" dirty="0" smtClean="0">
              <a:latin typeface="Cordia New" pitchFamily="34" charset="-34"/>
              <a:cs typeface="Cordia New" pitchFamily="34" charset="-34"/>
            </a:rPr>
            <a:t>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เวลาเช้าหลังจากตื่นนอน</a:t>
          </a:r>
          <a:endParaRPr lang="en-US" sz="2000" dirty="0" smtClean="0">
            <a:latin typeface="Cordia New" pitchFamily="34" charset="-34"/>
            <a:cs typeface="Cordia New" pitchFamily="34" charset="-34"/>
          </a:endParaRPr>
        </a:p>
        <a:p>
          <a:r>
            <a:rPr lang="en-US" sz="2000" dirty="0" smtClean="0">
              <a:latin typeface="Cordia New" pitchFamily="34" charset="-34"/>
              <a:cs typeface="Cordia New" pitchFamily="34" charset="-34"/>
            </a:rPr>
            <a:t>-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วิเคราะห์ไอโอดีนในปัสสาวะ โดยวิธี  </a:t>
          </a:r>
          <a:r>
            <a:rPr lang="en-US" sz="2000" dirty="0" smtClean="0">
              <a:latin typeface="Cordia New" pitchFamily="34" charset="-34"/>
              <a:cs typeface="Cordia New" pitchFamily="34" charset="-34"/>
            </a:rPr>
            <a:t>Ammonium </a:t>
          </a:r>
          <a:r>
            <a:rPr lang="en-US" sz="2000" dirty="0" err="1" smtClean="0">
              <a:latin typeface="Cordia New" pitchFamily="34" charset="-34"/>
              <a:cs typeface="Cordia New" pitchFamily="34" charset="-34"/>
            </a:rPr>
            <a:t>persulfate</a:t>
          </a:r>
          <a:r>
            <a:rPr lang="en-US" sz="2000" dirty="0" smtClean="0">
              <a:latin typeface="Cordia New" pitchFamily="34" charset="-34"/>
              <a:cs typeface="Cordia New" pitchFamily="34" charset="-34"/>
            </a:rPr>
            <a:t> digestion with kinetic assay on </a:t>
          </a:r>
          <a:r>
            <a:rPr lang="en-US" sz="2000" dirty="0" err="1" smtClean="0">
              <a:latin typeface="Cordia New" pitchFamily="34" charset="-34"/>
              <a:cs typeface="Cordia New" pitchFamily="34" charset="-34"/>
            </a:rPr>
            <a:t>microplate</a:t>
          </a:r>
          <a:endParaRPr lang="en-US" sz="2000" dirty="0" smtClean="0">
            <a:latin typeface="Cordia New" pitchFamily="34" charset="-34"/>
            <a:cs typeface="Cordia New" pitchFamily="34" charset="-34"/>
          </a:endParaRPr>
        </a:p>
      </dgm:t>
    </dgm:pt>
    <dgm:pt modelId="{778E073D-D7A1-4F5B-994E-02D1293DA56D}" type="parTrans" cxnId="{F3CE814D-6B3F-42E9-A4BD-AB89F2F5886E}">
      <dgm:prSet/>
      <dgm:spPr/>
      <dgm:t>
        <a:bodyPr/>
        <a:lstStyle/>
        <a:p>
          <a:endParaRPr lang="en-US" sz="2600"/>
        </a:p>
      </dgm:t>
    </dgm:pt>
    <dgm:pt modelId="{6C9D8B27-251D-4C2C-B2B6-3771D2412C6F}" type="sibTrans" cxnId="{F3CE814D-6B3F-42E9-A4BD-AB89F2F5886E}">
      <dgm:prSet custT="1"/>
      <dgm:spPr/>
      <dgm:t>
        <a:bodyPr/>
        <a:lstStyle/>
        <a:p>
          <a:endParaRPr lang="en-US" sz="2600"/>
        </a:p>
      </dgm:t>
    </dgm:pt>
    <dgm:pt modelId="{6ADE937D-F239-4ACF-A9BB-BB01E6B1D84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latin typeface="Cordia New" pitchFamily="34" charset="-34"/>
              <a:cs typeface="Cordia New" pitchFamily="34" charset="-34"/>
            </a:rPr>
            <a:t>4.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เก็บตัวอย่างอาหารและขนม</a:t>
          </a:r>
          <a:endParaRPr lang="en-US" sz="2000" dirty="0" smtClean="0">
            <a:latin typeface="Cordia New" pitchFamily="34" charset="-34"/>
            <a:cs typeface="Cordia New" pitchFamily="34" charset="-34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latin typeface="Cordia New" pitchFamily="34" charset="-34"/>
              <a:cs typeface="Cordia New" pitchFamily="34" charset="-34"/>
            </a:rPr>
            <a:t>- 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วิเคราะห์ไอโอดีนในอาหาร โดยวิธี </a:t>
          </a:r>
          <a:r>
            <a:rPr lang="en-US" sz="2000" dirty="0" err="1" smtClean="0">
              <a:latin typeface="Cordia New" pitchFamily="34" charset="-34"/>
              <a:cs typeface="Cordia New" pitchFamily="34" charset="-34"/>
            </a:rPr>
            <a:t>Spectrophotometric</a:t>
          </a:r>
          <a:r>
            <a:rPr lang="en-US" sz="2000" dirty="0" smtClean="0">
              <a:latin typeface="Cordia New" pitchFamily="34" charset="-34"/>
              <a:cs typeface="Cordia New" pitchFamily="34" charset="-34"/>
            </a:rPr>
            <a:t> Kinetic Assay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FE33E72E-444A-4B3E-B0CE-4CCC829FCC88}" type="parTrans" cxnId="{27C2105B-BC70-43CF-B3E5-E31F899DEDE2}">
      <dgm:prSet/>
      <dgm:spPr/>
      <dgm:t>
        <a:bodyPr/>
        <a:lstStyle/>
        <a:p>
          <a:endParaRPr lang="en-US" sz="2600"/>
        </a:p>
      </dgm:t>
    </dgm:pt>
    <dgm:pt modelId="{FC0C5046-B740-4BB2-9B84-45FDE588254D}" type="sibTrans" cxnId="{27C2105B-BC70-43CF-B3E5-E31F899DEDE2}">
      <dgm:prSet custT="1"/>
      <dgm:spPr/>
      <dgm:t>
        <a:bodyPr/>
        <a:lstStyle/>
        <a:p>
          <a:endParaRPr lang="en-US" sz="2600"/>
        </a:p>
      </dgm:t>
    </dgm:pt>
    <dgm:pt modelId="{8D2A5137-1ECE-4069-A350-540D33F776BE}">
      <dgm:prSet custT="1"/>
      <dgm:spPr/>
      <dgm:t>
        <a:bodyPr/>
        <a:lstStyle/>
        <a:p>
          <a:r>
            <a:rPr lang="en-US" sz="2000" dirty="0" smtClean="0">
              <a:latin typeface="Cordia New" pitchFamily="34" charset="-34"/>
              <a:cs typeface="Cordia New" pitchFamily="34" charset="-34"/>
            </a:rPr>
            <a:t>5. </a:t>
          </a:r>
          <a:r>
            <a:rPr lang="th-TH" sz="2000" dirty="0" smtClean="0">
              <a:latin typeface="Cordia New" pitchFamily="34" charset="-34"/>
              <a:cs typeface="Cordia New" pitchFamily="34" charset="-34"/>
            </a:rPr>
            <a:t>วิเคราะห์ข้อมูลทางสถิติ</a:t>
          </a:r>
          <a:endParaRPr lang="en-US" sz="2000" dirty="0">
            <a:latin typeface="Cordia New" pitchFamily="34" charset="-34"/>
            <a:cs typeface="Cordia New" pitchFamily="34" charset="-34"/>
          </a:endParaRPr>
        </a:p>
      </dgm:t>
    </dgm:pt>
    <dgm:pt modelId="{1A0AED14-35AE-4641-A882-7A3ACBDD9635}" type="parTrans" cxnId="{3A9923F3-7E51-4D7C-BFDC-9CE42C1D0E70}">
      <dgm:prSet/>
      <dgm:spPr/>
      <dgm:t>
        <a:bodyPr/>
        <a:lstStyle/>
        <a:p>
          <a:endParaRPr lang="en-US" sz="2600"/>
        </a:p>
      </dgm:t>
    </dgm:pt>
    <dgm:pt modelId="{6B53872A-2A96-43D7-8CC3-A1BCC4A874DA}" type="sibTrans" cxnId="{3A9923F3-7E51-4D7C-BFDC-9CE42C1D0E70}">
      <dgm:prSet/>
      <dgm:spPr/>
      <dgm:t>
        <a:bodyPr/>
        <a:lstStyle/>
        <a:p>
          <a:endParaRPr lang="en-US" sz="2600"/>
        </a:p>
      </dgm:t>
    </dgm:pt>
    <dgm:pt modelId="{4145DDE8-16D8-411E-8530-B892EDF6FF31}" type="pres">
      <dgm:prSet presAssocID="{285ADF4B-5CC2-42CC-9BF9-7A1C92FE744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D8A949-487C-468F-B849-302C251619E6}" type="pres">
      <dgm:prSet presAssocID="{285ADF4B-5CC2-42CC-9BF9-7A1C92FE744A}" presName="dummyMaxCanvas" presStyleCnt="0">
        <dgm:presLayoutVars/>
      </dgm:prSet>
      <dgm:spPr/>
    </dgm:pt>
    <dgm:pt modelId="{1B692594-6879-4AF8-A579-0B65960BD41E}" type="pres">
      <dgm:prSet presAssocID="{285ADF4B-5CC2-42CC-9BF9-7A1C92FE744A}" presName="FiveNodes_1" presStyleLbl="node1" presStyleIdx="0" presStyleCnt="5" custScaleY="42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4E6BE-B06D-4457-B44B-6B0123EA47A1}" type="pres">
      <dgm:prSet presAssocID="{285ADF4B-5CC2-42CC-9BF9-7A1C92FE744A}" presName="FiveNodes_2" presStyleLbl="node1" presStyleIdx="1" presStyleCnt="5" custScaleY="114102" custLinFactNeighborY="-21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572EB-FE28-444A-BA73-623B4B764A0C}" type="pres">
      <dgm:prSet presAssocID="{285ADF4B-5CC2-42CC-9BF9-7A1C92FE744A}" presName="FiveNodes_3" presStyleLbl="node1" presStyleIdx="2" presStyleCnt="5" custScaleY="11396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7B0E2-B662-42F2-8DB6-9576E3AD3A4E}" type="pres">
      <dgm:prSet presAssocID="{285ADF4B-5CC2-42CC-9BF9-7A1C92FE744A}" presName="FiveNodes_4" presStyleLbl="node1" presStyleIdx="3" presStyleCnt="5" custScaleY="99573" custLinFactNeighborY="14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DDA82-B6FC-4CF9-9F0C-B0554FFCB9E4}" type="pres">
      <dgm:prSet presAssocID="{285ADF4B-5CC2-42CC-9BF9-7A1C92FE744A}" presName="FiveNodes_5" presStyleLbl="node1" presStyleIdx="4" presStyleCnt="5" custScaleY="43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D7926-9809-4A67-96FC-854CC0F0ED11}" type="pres">
      <dgm:prSet presAssocID="{285ADF4B-5CC2-42CC-9BF9-7A1C92FE744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043BD-8418-42ED-8C45-B4BE1C86AB80}" type="pres">
      <dgm:prSet presAssocID="{285ADF4B-5CC2-42CC-9BF9-7A1C92FE744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0A2A4-A64F-483F-8596-1EF95503C24E}" type="pres">
      <dgm:prSet presAssocID="{285ADF4B-5CC2-42CC-9BF9-7A1C92FE744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AAAD4-FEA6-44F5-8340-FC93C0613F6C}" type="pres">
      <dgm:prSet presAssocID="{285ADF4B-5CC2-42CC-9BF9-7A1C92FE744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CF719-210E-4F74-A7DE-4A664C442AD8}" type="pres">
      <dgm:prSet presAssocID="{285ADF4B-5CC2-42CC-9BF9-7A1C92FE744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AF886-D0D3-4B1A-85A1-4953B4ED8040}" type="pres">
      <dgm:prSet presAssocID="{285ADF4B-5CC2-42CC-9BF9-7A1C92FE744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14198-FA58-4A65-BB5B-9AA68F7ECF34}" type="pres">
      <dgm:prSet presAssocID="{285ADF4B-5CC2-42CC-9BF9-7A1C92FE744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30B7E-4A05-461A-A154-7F8D1E4C75D2}" type="pres">
      <dgm:prSet presAssocID="{285ADF4B-5CC2-42CC-9BF9-7A1C92FE744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80B74-608D-4D37-A839-7DF033659F72}" type="pres">
      <dgm:prSet presAssocID="{285ADF4B-5CC2-42CC-9BF9-7A1C92FE744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CFC471-87C8-4D79-B9CB-F5C9B88383E5}" type="presOf" srcId="{FF52242C-7D49-41BF-8E1B-CE8AB987C9CB}" destId="{1B692594-6879-4AF8-A579-0B65960BD41E}" srcOrd="0" destOrd="0" presId="urn:microsoft.com/office/officeart/2005/8/layout/vProcess5"/>
    <dgm:cxn modelId="{FF7CBD59-A874-4AC3-A06E-346FB9973777}" type="presOf" srcId="{FF52242C-7D49-41BF-8E1B-CE8AB987C9CB}" destId="{70FCF719-210E-4F74-A7DE-4A664C442AD8}" srcOrd="1" destOrd="0" presId="urn:microsoft.com/office/officeart/2005/8/layout/vProcess5"/>
    <dgm:cxn modelId="{62B27134-3C74-4111-B89D-07AE17ECA293}" type="presOf" srcId="{889A3967-3B75-4EA1-A548-A91DF9E428AA}" destId="{67ED7926-9809-4A67-96FC-854CC0F0ED11}" srcOrd="0" destOrd="0" presId="urn:microsoft.com/office/officeart/2005/8/layout/vProcess5"/>
    <dgm:cxn modelId="{ED218855-976B-4153-B2B0-4B597812CBA9}" type="presOf" srcId="{804B32B9-D366-4941-8D87-B669CA46CAA3}" destId="{C89043BD-8418-42ED-8C45-B4BE1C86AB80}" srcOrd="0" destOrd="0" presId="urn:microsoft.com/office/officeart/2005/8/layout/vProcess5"/>
    <dgm:cxn modelId="{3A9923F3-7E51-4D7C-BFDC-9CE42C1D0E70}" srcId="{285ADF4B-5CC2-42CC-9BF9-7A1C92FE744A}" destId="{8D2A5137-1ECE-4069-A350-540D33F776BE}" srcOrd="4" destOrd="0" parTransId="{1A0AED14-35AE-4641-A882-7A3ACBDD9635}" sibTransId="{6B53872A-2A96-43D7-8CC3-A1BCC4A874DA}"/>
    <dgm:cxn modelId="{9FCE3A1C-4AA4-4784-AD50-46FFE0F6D0BE}" type="presOf" srcId="{59EC812F-5693-446E-8F6A-3EE2867436C5}" destId="{29D4E6BE-B06D-4457-B44B-6B0123EA47A1}" srcOrd="0" destOrd="0" presId="urn:microsoft.com/office/officeart/2005/8/layout/vProcess5"/>
    <dgm:cxn modelId="{7FE840DA-B107-4035-A47A-90CB59346D7B}" type="presOf" srcId="{547F4C87-1DCC-4DCA-A711-89B4F61EB329}" destId="{391572EB-FE28-444A-BA73-623B4B764A0C}" srcOrd="0" destOrd="0" presId="urn:microsoft.com/office/officeart/2005/8/layout/vProcess5"/>
    <dgm:cxn modelId="{1BFFC803-7D69-43A7-9AC3-F8579F7167C1}" type="presOf" srcId="{8D2A5137-1ECE-4069-A350-540D33F776BE}" destId="{5BD80B74-608D-4D37-A839-7DF033659F72}" srcOrd="1" destOrd="0" presId="urn:microsoft.com/office/officeart/2005/8/layout/vProcess5"/>
    <dgm:cxn modelId="{FF900E09-22D5-4292-8831-B106D41705DF}" type="presOf" srcId="{547F4C87-1DCC-4DCA-A711-89B4F61EB329}" destId="{25814198-FA58-4A65-BB5B-9AA68F7ECF34}" srcOrd="1" destOrd="0" presId="urn:microsoft.com/office/officeart/2005/8/layout/vProcess5"/>
    <dgm:cxn modelId="{0D14EA64-3488-467C-B626-C523BCF98F2B}" type="presOf" srcId="{6C9D8B27-251D-4C2C-B2B6-3771D2412C6F}" destId="{EE50A2A4-A64F-483F-8596-1EF95503C24E}" srcOrd="0" destOrd="0" presId="urn:microsoft.com/office/officeart/2005/8/layout/vProcess5"/>
    <dgm:cxn modelId="{D5D1AD0C-C4DE-4023-ADB1-18060A72756B}" type="presOf" srcId="{FC0C5046-B740-4BB2-9B84-45FDE588254D}" destId="{200AAAD4-FEA6-44F5-8340-FC93C0613F6C}" srcOrd="0" destOrd="0" presId="urn:microsoft.com/office/officeart/2005/8/layout/vProcess5"/>
    <dgm:cxn modelId="{AFEE28F1-446F-4F63-AC9A-2566F0E5DA0E}" type="presOf" srcId="{6ADE937D-F239-4ACF-A9BB-BB01E6B1D84E}" destId="{B4B7B0E2-B662-42F2-8DB6-9576E3AD3A4E}" srcOrd="0" destOrd="0" presId="urn:microsoft.com/office/officeart/2005/8/layout/vProcess5"/>
    <dgm:cxn modelId="{27C2105B-BC70-43CF-B3E5-E31F899DEDE2}" srcId="{285ADF4B-5CC2-42CC-9BF9-7A1C92FE744A}" destId="{6ADE937D-F239-4ACF-A9BB-BB01E6B1D84E}" srcOrd="3" destOrd="0" parTransId="{FE33E72E-444A-4B3E-B0CE-4CCC829FCC88}" sibTransId="{FC0C5046-B740-4BB2-9B84-45FDE588254D}"/>
    <dgm:cxn modelId="{F3CE814D-6B3F-42E9-A4BD-AB89F2F5886E}" srcId="{285ADF4B-5CC2-42CC-9BF9-7A1C92FE744A}" destId="{547F4C87-1DCC-4DCA-A711-89B4F61EB329}" srcOrd="2" destOrd="0" parTransId="{778E073D-D7A1-4F5B-994E-02D1293DA56D}" sibTransId="{6C9D8B27-251D-4C2C-B2B6-3771D2412C6F}"/>
    <dgm:cxn modelId="{351E461D-FE94-4C46-AA00-F6573AC7B7B6}" srcId="{285ADF4B-5CC2-42CC-9BF9-7A1C92FE744A}" destId="{FF52242C-7D49-41BF-8E1B-CE8AB987C9CB}" srcOrd="0" destOrd="0" parTransId="{6B90548F-D876-459B-9C41-5DC84664D541}" sibTransId="{889A3967-3B75-4EA1-A548-A91DF9E428AA}"/>
    <dgm:cxn modelId="{B13F74E6-7BAD-46C0-84E0-14C53B96729E}" type="presOf" srcId="{59EC812F-5693-446E-8F6A-3EE2867436C5}" destId="{221AF886-D0D3-4B1A-85A1-4953B4ED8040}" srcOrd="1" destOrd="0" presId="urn:microsoft.com/office/officeart/2005/8/layout/vProcess5"/>
    <dgm:cxn modelId="{FD21929D-9C14-47DF-87D3-E5C32838A39C}" srcId="{285ADF4B-5CC2-42CC-9BF9-7A1C92FE744A}" destId="{59EC812F-5693-446E-8F6A-3EE2867436C5}" srcOrd="1" destOrd="0" parTransId="{CFE444BC-691A-4448-B0CD-57BDAA7A90E3}" sibTransId="{804B32B9-D366-4941-8D87-B669CA46CAA3}"/>
    <dgm:cxn modelId="{6A90562E-3687-4E69-BC4D-882D6B51600E}" type="presOf" srcId="{8D2A5137-1ECE-4069-A350-540D33F776BE}" destId="{2BBDDA82-B6FC-4CF9-9F0C-B0554FFCB9E4}" srcOrd="0" destOrd="0" presId="urn:microsoft.com/office/officeart/2005/8/layout/vProcess5"/>
    <dgm:cxn modelId="{EAF3FC0B-C063-416E-B961-6D597E8FA8D8}" type="presOf" srcId="{6ADE937D-F239-4ACF-A9BB-BB01E6B1D84E}" destId="{93030B7E-4A05-461A-A154-7F8D1E4C75D2}" srcOrd="1" destOrd="0" presId="urn:microsoft.com/office/officeart/2005/8/layout/vProcess5"/>
    <dgm:cxn modelId="{5F90CB04-F02F-47DC-AA5E-41DDC59AFDF6}" type="presOf" srcId="{285ADF4B-5CC2-42CC-9BF9-7A1C92FE744A}" destId="{4145DDE8-16D8-411E-8530-B892EDF6FF31}" srcOrd="0" destOrd="0" presId="urn:microsoft.com/office/officeart/2005/8/layout/vProcess5"/>
    <dgm:cxn modelId="{D840EE71-CC58-4287-BF00-03DC1C37A1C0}" type="presParOf" srcId="{4145DDE8-16D8-411E-8530-B892EDF6FF31}" destId="{6AD8A949-487C-468F-B849-302C251619E6}" srcOrd="0" destOrd="0" presId="urn:microsoft.com/office/officeart/2005/8/layout/vProcess5"/>
    <dgm:cxn modelId="{849306AA-BFCB-457A-BCD9-4C6B69E8BE73}" type="presParOf" srcId="{4145DDE8-16D8-411E-8530-B892EDF6FF31}" destId="{1B692594-6879-4AF8-A579-0B65960BD41E}" srcOrd="1" destOrd="0" presId="urn:microsoft.com/office/officeart/2005/8/layout/vProcess5"/>
    <dgm:cxn modelId="{FEDACE05-29CC-4653-88B9-09BDD9BAA5CE}" type="presParOf" srcId="{4145DDE8-16D8-411E-8530-B892EDF6FF31}" destId="{29D4E6BE-B06D-4457-B44B-6B0123EA47A1}" srcOrd="2" destOrd="0" presId="urn:microsoft.com/office/officeart/2005/8/layout/vProcess5"/>
    <dgm:cxn modelId="{AD155077-D4E2-4565-9FC3-11FD50927EDF}" type="presParOf" srcId="{4145DDE8-16D8-411E-8530-B892EDF6FF31}" destId="{391572EB-FE28-444A-BA73-623B4B764A0C}" srcOrd="3" destOrd="0" presId="urn:microsoft.com/office/officeart/2005/8/layout/vProcess5"/>
    <dgm:cxn modelId="{74B7A178-F0EF-4B0E-A597-B0901D0AA784}" type="presParOf" srcId="{4145DDE8-16D8-411E-8530-B892EDF6FF31}" destId="{B4B7B0E2-B662-42F2-8DB6-9576E3AD3A4E}" srcOrd="4" destOrd="0" presId="urn:microsoft.com/office/officeart/2005/8/layout/vProcess5"/>
    <dgm:cxn modelId="{354A7210-D8CB-46ED-82EA-AF5BADE82D31}" type="presParOf" srcId="{4145DDE8-16D8-411E-8530-B892EDF6FF31}" destId="{2BBDDA82-B6FC-4CF9-9F0C-B0554FFCB9E4}" srcOrd="5" destOrd="0" presId="urn:microsoft.com/office/officeart/2005/8/layout/vProcess5"/>
    <dgm:cxn modelId="{0298035B-E54D-4137-ADEA-F522B22A4E14}" type="presParOf" srcId="{4145DDE8-16D8-411E-8530-B892EDF6FF31}" destId="{67ED7926-9809-4A67-96FC-854CC0F0ED11}" srcOrd="6" destOrd="0" presId="urn:microsoft.com/office/officeart/2005/8/layout/vProcess5"/>
    <dgm:cxn modelId="{0929E45C-CBEB-49C8-BCAD-FEF52C03F6A4}" type="presParOf" srcId="{4145DDE8-16D8-411E-8530-B892EDF6FF31}" destId="{C89043BD-8418-42ED-8C45-B4BE1C86AB80}" srcOrd="7" destOrd="0" presId="urn:microsoft.com/office/officeart/2005/8/layout/vProcess5"/>
    <dgm:cxn modelId="{2848F419-06CB-4E0F-A388-9B6B7237A4BB}" type="presParOf" srcId="{4145DDE8-16D8-411E-8530-B892EDF6FF31}" destId="{EE50A2A4-A64F-483F-8596-1EF95503C24E}" srcOrd="8" destOrd="0" presId="urn:microsoft.com/office/officeart/2005/8/layout/vProcess5"/>
    <dgm:cxn modelId="{4D2247F7-5F21-4610-B8E4-8156F5E48BE9}" type="presParOf" srcId="{4145DDE8-16D8-411E-8530-B892EDF6FF31}" destId="{200AAAD4-FEA6-44F5-8340-FC93C0613F6C}" srcOrd="9" destOrd="0" presId="urn:microsoft.com/office/officeart/2005/8/layout/vProcess5"/>
    <dgm:cxn modelId="{5FC84CCF-5123-42B7-9E5A-A1DCC885B262}" type="presParOf" srcId="{4145DDE8-16D8-411E-8530-B892EDF6FF31}" destId="{70FCF719-210E-4F74-A7DE-4A664C442AD8}" srcOrd="10" destOrd="0" presId="urn:microsoft.com/office/officeart/2005/8/layout/vProcess5"/>
    <dgm:cxn modelId="{EB9A482B-8F35-4C37-8161-546D8C6DA16E}" type="presParOf" srcId="{4145DDE8-16D8-411E-8530-B892EDF6FF31}" destId="{221AF886-D0D3-4B1A-85A1-4953B4ED8040}" srcOrd="11" destOrd="0" presId="urn:microsoft.com/office/officeart/2005/8/layout/vProcess5"/>
    <dgm:cxn modelId="{93A011B4-B510-4763-A9CC-37F64AD13EDD}" type="presParOf" srcId="{4145DDE8-16D8-411E-8530-B892EDF6FF31}" destId="{25814198-FA58-4A65-BB5B-9AA68F7ECF34}" srcOrd="12" destOrd="0" presId="urn:microsoft.com/office/officeart/2005/8/layout/vProcess5"/>
    <dgm:cxn modelId="{6E5B39EC-CA4E-42AE-A082-AEB332B10B01}" type="presParOf" srcId="{4145DDE8-16D8-411E-8530-B892EDF6FF31}" destId="{93030B7E-4A05-461A-A154-7F8D1E4C75D2}" srcOrd="13" destOrd="0" presId="urn:microsoft.com/office/officeart/2005/8/layout/vProcess5"/>
    <dgm:cxn modelId="{B7DEB246-5613-4CDA-BFA8-EC79A1EE92C5}" type="presParOf" srcId="{4145DDE8-16D8-411E-8530-B892EDF6FF31}" destId="{5BD80B74-608D-4D37-A839-7DF033659F72}" srcOrd="14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0.08264</cdr:x>
      <cdr:y>0.56923</cdr:y>
    </cdr:from>
    <cdr:to>
      <cdr:x>0.95868</cdr:x>
      <cdr:y>0.56958</cdr:y>
    </cdr:to>
    <cdr:cxnSp macro="">
      <cdr:nvCxnSpPr>
        <cdr:cNvPr id="2" name="ตัวเชื่อมต่อตรง 1"/>
        <cdr:cNvCxnSpPr/>
      </cdr:nvCxnSpPr>
      <cdr:spPr>
        <a:xfrm xmlns:a="http://schemas.openxmlformats.org/drawingml/2006/main">
          <a:off x="714380" y="2643206"/>
          <a:ext cx="7572428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33CC33"/>
          </a:solidFill>
          <a:prstDash val="lgDash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0.08264</cdr:x>
      <cdr:y>0.46154</cdr:y>
    </cdr:from>
    <cdr:to>
      <cdr:x>0.96694</cdr:x>
      <cdr:y>0.46188</cdr:y>
    </cdr:to>
    <cdr:cxnSp macro="">
      <cdr:nvCxnSpPr>
        <cdr:cNvPr id="3" name="ตัวเชื่อมต่อตรง 2"/>
        <cdr:cNvCxnSpPr/>
      </cdr:nvCxnSpPr>
      <cdr:spPr>
        <a:xfrm xmlns:a="http://schemas.openxmlformats.org/drawingml/2006/main">
          <a:off x="714380" y="2143140"/>
          <a:ext cx="7643866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C00000"/>
          </a:solidFill>
          <a:prstDash val="lgDash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B4C67-F0F2-4DDA-ACBA-6D2F49D46B8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05BEA-16E6-449F-A0FC-5CFE42A96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BA9A2-6759-4670-97EF-9AD7654C3152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4168F-2F7A-4314-A53A-3ABAA677D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4168F-2F7A-4314-A53A-3ABAA677DA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4168F-2F7A-4314-A53A-3ABAA677DAE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26F22-90E4-43A6-AF17-8C6865D9CD5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EB6B2-CEF4-43CD-9781-F6470BB4B21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88BF9-01FD-434E-BF77-D6CDE4486C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01E39-B074-4119-81EE-0B1236F6FF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D1E3-9E39-4BA0-B94E-A624A32BA2A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538F-6FCE-44D1-9E3B-C5780B4E251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3DB36-FD59-4D89-B500-7676E8FDA5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C6C42-D0DE-482D-A876-8361220CFB9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4EE61-F25F-45DC-943B-7CE2EF32964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8BEE5-1683-4651-A62C-C1BE3A6B84E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3C61-2BB4-4BBC-B5FC-DCF6CF92A8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605CC2-417B-458E-9692-756B7D05CFDF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1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14282" y="2428868"/>
            <a:ext cx="87154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นาง</a:t>
            </a:r>
            <a:r>
              <a:rPr lang="th-TH" sz="3200" b="1" dirty="0" err="1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นันท</a:t>
            </a:r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ยา </a:t>
            </a:r>
            <a:r>
              <a:rPr lang="en-US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จงใจเทศ</a:t>
            </a:r>
            <a:r>
              <a:rPr lang="en-US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, </a:t>
            </a:r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แพทย์หญิงนภาพรรณ </a:t>
            </a:r>
            <a:r>
              <a:rPr lang="en-US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วิริยะ</a:t>
            </a:r>
            <a:r>
              <a:rPr lang="th-TH" sz="3200" b="1" dirty="0" err="1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อุต</a:t>
            </a:r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สา</a:t>
            </a:r>
            <a:r>
              <a:rPr lang="th-TH" sz="3200" b="1" dirty="0" err="1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หกุล</a:t>
            </a:r>
            <a:r>
              <a:rPr lang="en-US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, </a:t>
            </a:r>
            <a:endParaRPr lang="th-TH" sz="3200" b="1" dirty="0" smtClean="0">
              <a:solidFill>
                <a:srgbClr val="CC0099"/>
              </a:solidFill>
              <a:latin typeface="Cordia New" pitchFamily="34" charset="-34"/>
              <a:cs typeface="Cordia New" pitchFamily="34" charset="-34"/>
            </a:endParaRPr>
          </a:p>
          <a:p>
            <a:pPr algn="r"/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นางสาว</a:t>
            </a:r>
            <a:r>
              <a:rPr lang="th-TH" sz="3200" b="1" dirty="0" err="1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ปัทมาภรณ์</a:t>
            </a:r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  อักษรชู</a:t>
            </a:r>
            <a:r>
              <a:rPr lang="en-US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, </a:t>
            </a:r>
            <a:r>
              <a:rPr lang="th-TH" sz="32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นางสาวจุฑารัตน์  สุภา</a:t>
            </a:r>
            <a:r>
              <a:rPr lang="th-TH" sz="3200" b="1" dirty="0" err="1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นุวัฒน์</a:t>
            </a:r>
            <a:endParaRPr lang="th-TH" sz="3200" b="1" dirty="0" smtClean="0">
              <a:solidFill>
                <a:srgbClr val="CC0099"/>
              </a:solidFill>
              <a:latin typeface="Cordia New" pitchFamily="34" charset="-34"/>
              <a:cs typeface="Cordia New" pitchFamily="34" charset="-34"/>
            </a:endParaRPr>
          </a:p>
          <a:p>
            <a:pPr algn="r"/>
            <a:r>
              <a:rPr lang="th-TH" sz="3300" b="1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สำนักโภชนาการ  กรมอนามัย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 flipV="1">
            <a:off x="0" y="6715148"/>
            <a:ext cx="9286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000108"/>
            <a:ext cx="9144000" cy="1470025"/>
          </a:xfrm>
          <a:solidFill>
            <a:srgbClr val="CC00CC"/>
          </a:solidFill>
          <a:ln w="12700">
            <a:noFill/>
            <a:prstDash val="lgDash"/>
          </a:ln>
        </p:spPr>
        <p:txBody>
          <a:bodyPr/>
          <a:lstStyle/>
          <a:p>
            <a:r>
              <a:rPr lang="th-TH" sz="4100" b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การศึกษาพฤติกรรมการบริโภคอาหารที่มีผลต่อปริมาณไอโอดีนในปัสสาวะของเด็กอายุ 3-5 ปี ในภาคเหนือ</a:t>
            </a:r>
            <a:endParaRPr lang="es-ES" sz="4100" dirty="0">
              <a:solidFill>
                <a:schemeClr val="bg1"/>
              </a:solidFill>
            </a:endParaRPr>
          </a:p>
        </p:txBody>
      </p:sp>
      <p:pic>
        <p:nvPicPr>
          <p:cNvPr id="29704" name="Picture 8" descr="สำนักโภชนาการ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พื้นที่วิจัยและกำหนดขนาดตัวอย่าง 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ต่อ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400" b="1" dirty="0" smtClean="0">
                <a:solidFill>
                  <a:srgbClr val="009900"/>
                </a:solidFill>
                <a:latin typeface="Cordia New" pitchFamily="34" charset="-34"/>
                <a:cs typeface="Cordia New" pitchFamily="34" charset="-34"/>
              </a:rPr>
              <a:t>กำหนดขนาดตัวอย่าง</a:t>
            </a:r>
            <a:endParaRPr lang="en-US" sz="3400" b="1" dirty="0" smtClean="0">
              <a:solidFill>
                <a:srgbClr val="009900"/>
              </a:solidFill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None/>
            </a:pP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	- 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คำนวณจากตัวอย่างทั้งประเทศ จำนวนกลุ่มตัวอย่าง </a:t>
            </a: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2,334 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คน</a:t>
            </a: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*</a:t>
            </a:r>
          </a:p>
          <a:p>
            <a:pPr lvl="1">
              <a:spcBef>
                <a:spcPts val="0"/>
              </a:spcBef>
              <a:buClr>
                <a:srgbClr val="000099"/>
              </a:buClr>
              <a:buNone/>
            </a:pPr>
            <a:endParaRPr lang="en-US" sz="10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None/>
            </a:pP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	- 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คำนวณตัวอย่างเฉพาะภาคเหนือตามสัดส่วนของประชากร จำนวน  </a:t>
            </a:r>
          </a:p>
          <a:p>
            <a:pPr lvl="1">
              <a:spcBef>
                <a:spcPts val="0"/>
              </a:spcBef>
              <a:buClr>
                <a:srgbClr val="000099"/>
              </a:buClr>
              <a:buNone/>
            </a:pP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      กลุ่มตัวอย่าง </a:t>
            </a: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456 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คน</a:t>
            </a: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**</a:t>
            </a:r>
            <a:endParaRPr lang="en-US" b="1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buClr>
                <a:srgbClr val="000099"/>
              </a:buClr>
              <a:buNone/>
            </a:pPr>
            <a:endParaRPr lang="th-TH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en-US" sz="36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6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วิธีวิจัย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565769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99"/>
              </a:buClr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*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ใช้ข้อมูลสถานการณ์โรคขาดสารไอโอดีนของหญิงตั้งครรภ์ทั่วประเทศปี 2554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ที่มีสัดส่วนของระดับไอโอดีนในปัสสาวะ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ต่ำกว่า 150 µ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g/l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ร้อยละ 39.7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**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คำนวณตามสัดส่วนของขนาดประชากร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(Proportionate to size)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โดยใช้ข้อมูล จำนวนเด็กอายุ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3-5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ปี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จากกรมการปกครอง ปี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2555 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พื้นที่วิจัยและกำหนดขนาดตัวอย่าง 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ต่อ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1" algn="ctr"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 lvl="1" algn="ctr"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 lvl="1" algn="ctr"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 lvl="1" algn="ctr"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 lvl="1" algn="ctr"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 lvl="1" algn="ctr"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 lvl="1" algn="ctr">
              <a:buClr>
                <a:srgbClr val="000099"/>
              </a:buClr>
              <a:buNone/>
            </a:pPr>
            <a:endParaRPr lang="en-US" sz="3000" b="1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buClr>
                <a:srgbClr val="000099"/>
              </a:buClr>
              <a:buNone/>
            </a:pPr>
            <a:endParaRPr lang="en-US" sz="1000" b="1" dirty="0" smtClean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endParaRPr lang="th-TH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None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en-US" sz="36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285720" y="1857364"/>
          <a:ext cx="850112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8" name="Picture 8" descr="สำนักโภชนาการ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วิธีวิจัย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214282" y="1000108"/>
          <a:ext cx="828680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8" name="Picture 8" descr="สำนักโภชนาการ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9" name="ชื่อเรื่อง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ปุ่มปฏิบัติการ: กำหนดเอง 10">
            <a:hlinkClick r:id="rId7" action="ppaction://hlinksldjump" highlightClick="1"/>
          </p:cNvPr>
          <p:cNvSpPr/>
          <p:nvPr/>
        </p:nvSpPr>
        <p:spPr>
          <a:xfrm>
            <a:off x="428596" y="6286520"/>
            <a:ext cx="285752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วิธีวิจัย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586790" cy="4857784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700" b="1" dirty="0" smtClean="0">
                <a:latin typeface="Cordia New" pitchFamily="34" charset="-34"/>
                <a:cs typeface="Cordia New" pitchFamily="34" charset="-34"/>
              </a:rPr>
              <a:t>พฤติกรรมการบริโภคอาหารของเด็กอายุ </a:t>
            </a:r>
            <a:r>
              <a:rPr lang="en-US" sz="3700" b="1" dirty="0" smtClean="0">
                <a:latin typeface="Cordia New" pitchFamily="34" charset="-34"/>
                <a:cs typeface="Cordia New" pitchFamily="34" charset="-34"/>
              </a:rPr>
              <a:t>3-5 </a:t>
            </a:r>
            <a:r>
              <a:rPr lang="th-TH" sz="3700" b="1" dirty="0" smtClean="0">
                <a:latin typeface="Cordia New" pitchFamily="34" charset="-34"/>
                <a:cs typeface="Cordia New" pitchFamily="34" charset="-34"/>
              </a:rPr>
              <a:t>ปี</a:t>
            </a: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สำรวจพฤติกรรมการบริโภคอาหารของเด็กอายุ 3-5 ปีโดยใช้แบบสอบถามร่วมกับการสัมภาษณ์พ่อแม่หรือผู้เลี้ยงดูเด็ก จำนวน 342 คน</a:t>
            </a: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endParaRPr lang="en-US" sz="10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แบ่งการสำรวจอาหารออกเป็น </a:t>
            </a: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3 </a:t>
            </a: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กลุ่ม คือ</a:t>
            </a:r>
          </a:p>
          <a:p>
            <a:pPr lvl="2">
              <a:spcBef>
                <a:spcPts val="0"/>
              </a:spcBef>
              <a:buClr>
                <a:srgbClr val="000099"/>
              </a:buClr>
              <a:buFontTx/>
              <a:buChar char="-"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อาหารว่าง</a:t>
            </a:r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  <a:p>
            <a:pPr lvl="2">
              <a:spcBef>
                <a:spcPts val="0"/>
              </a:spcBef>
              <a:buClr>
                <a:srgbClr val="000099"/>
              </a:buClr>
              <a:buFontTx/>
              <a:buChar char="-"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อาหารทั่วไป</a:t>
            </a:r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  <a:p>
            <a:pPr lvl="2">
              <a:spcBef>
                <a:spcPts val="0"/>
              </a:spcBef>
              <a:buClr>
                <a:srgbClr val="000099"/>
              </a:buClr>
              <a:buFontTx/>
              <a:buChar char="-"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เครื่องปรุงรสในครัวเรือน</a:t>
            </a: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7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9" name="ปุ่มปฏิบัติการ: กำหนดเอง 8">
            <a:hlinkClick r:id="" action="ppaction://hlinkshowjump?jump=previousslide" highlightClick="1"/>
          </p:cNvPr>
          <p:cNvSpPr/>
          <p:nvPr/>
        </p:nvSpPr>
        <p:spPr>
          <a:xfrm>
            <a:off x="6858016" y="4714884"/>
            <a:ext cx="285752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วิธีวิจัย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12"/>
            <a:ext cx="9144000" cy="1143000"/>
          </a:xfrm>
        </p:spPr>
        <p:txBody>
          <a:bodyPr/>
          <a:lstStyle/>
          <a:p>
            <a:r>
              <a:rPr lang="th-TH" sz="40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</a:t>
            </a:r>
            <a:endParaRPr lang="en-US" sz="4000" b="1" u="sng" dirty="0">
              <a:uFill>
                <a:solidFill>
                  <a:srgbClr val="CC0099"/>
                </a:solidFill>
              </a:u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46243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None/>
            </a:pPr>
            <a:r>
              <a:rPr lang="th-TH" sz="2800" b="1" u="sng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2800" b="1" u="sng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จำนวนร้อยละของคุณลักษณะผู้ให้ข้อมูล</a:t>
            </a:r>
            <a:endParaRPr lang="th-TH" sz="28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57159" y="2087359"/>
          <a:ext cx="6929484" cy="419916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37656"/>
                <a:gridCol w="919654"/>
                <a:gridCol w="1372174"/>
              </a:tblGrid>
              <a:tr h="135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คุณลักษณะ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จำนวน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ร้อยละ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0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เพศ   (รวม)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342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100.0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   </a:t>
                      </a: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ชาย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44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12.9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หญิง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298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87.1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213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431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ความสัมพันธ์ระหว่างผู้ให้ข้อมูลกับ</a:t>
                      </a:r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เด็ก</a:t>
                      </a:r>
                      <a:r>
                        <a:rPr lang="en-US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รวม)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342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100.0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แม่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186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54.4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235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ปู่ ย่า ตา ยาย ทวด ชวด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113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33.0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   </a:t>
                      </a: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พ่อ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21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6.1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157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   </a:t>
                      </a: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ลุง ป้า น้า อา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18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5.3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157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พี่ พี่เลี้ยง ญาติ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4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1.2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357158" y="3214686"/>
            <a:ext cx="7000924" cy="42862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7158" y="4429132"/>
            <a:ext cx="7000924" cy="714380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14</a:t>
            </a:fld>
            <a:endParaRPr lang="es-ES"/>
          </a:p>
        </p:txBody>
      </p:sp>
      <p:pic>
        <p:nvPicPr>
          <p:cNvPr id="10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60491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None/>
            </a:pPr>
            <a:r>
              <a:rPr lang="th-TH" sz="2800" b="1" u="sng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2800" b="1" u="sng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จำนวนร้อยละของคุณลักษณะผู้ให้ข้อมูล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(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ต่อ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th-TH" sz="28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57159" y="1840824"/>
          <a:ext cx="7715303" cy="458857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32442"/>
                <a:gridCol w="911093"/>
                <a:gridCol w="2571768"/>
              </a:tblGrid>
              <a:tr h="135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คุณลักษณะ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จำนวน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ร้อยละ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จำนวน</a:t>
                      </a:r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สมาชิกในค</a:t>
                      </a: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รัวเรือน (รวม)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342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100.0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&lt;4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59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17.3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 4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109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31.9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 5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78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22.8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 6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56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16.4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 7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20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5.9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&gt;7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20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5.9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51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จำนวนสมาชิกในครัวเรือนที่มีอายุ </a:t>
                      </a: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3-5 </a:t>
                      </a:r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ปี</a:t>
                      </a:r>
                      <a:r>
                        <a:rPr lang="en-US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(</a:t>
                      </a: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รวม)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342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100.0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1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315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92.1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78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2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22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6.5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/>
                </a:tc>
              </a:tr>
              <a:tr h="117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   3-4  </a:t>
                      </a: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คน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cs typeface="Cordia New" pitchFamily="34" charset="-34"/>
                        </a:rPr>
                        <a:t>1.2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9814" marR="981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357158" y="2928934"/>
            <a:ext cx="7072362" cy="42862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7158" y="5286388"/>
            <a:ext cx="7072362" cy="42862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  <p:pic>
        <p:nvPicPr>
          <p:cNvPr id="11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700" b="1" dirty="0" smtClean="0">
                <a:latin typeface="Cordia New" pitchFamily="34" charset="-34"/>
                <a:cs typeface="Cordia New" pitchFamily="34" charset="-34"/>
              </a:rPr>
              <a:t>สถานการณ์โรคขาดสารไอโอดีนในกลุ่มเด็กเล็กอายุ </a:t>
            </a:r>
            <a:r>
              <a:rPr lang="en-US" sz="3700" b="1" dirty="0" smtClean="0">
                <a:latin typeface="Cordia New" pitchFamily="34" charset="-34"/>
                <a:cs typeface="Cordia New" pitchFamily="34" charset="-34"/>
              </a:rPr>
              <a:t>3-5 </a:t>
            </a:r>
            <a:r>
              <a:rPr lang="th-TH" sz="3700" b="1" dirty="0" smtClean="0">
                <a:latin typeface="Cordia New" pitchFamily="34" charset="-34"/>
                <a:cs typeface="Cordia New" pitchFamily="34" charset="-34"/>
              </a:rPr>
              <a:t>ปี</a:t>
            </a: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แผนภูมิ 6"/>
          <p:cNvGraphicFramePr/>
          <p:nvPr/>
        </p:nvGraphicFramePr>
        <p:xfrm>
          <a:off x="500034" y="2000240"/>
          <a:ext cx="814393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ตัวเชื่อมต่อตรง 7"/>
          <p:cNvCxnSpPr/>
          <p:nvPr/>
        </p:nvCxnSpPr>
        <p:spPr>
          <a:xfrm>
            <a:off x="1571604" y="4071942"/>
            <a:ext cx="6357982" cy="1588"/>
          </a:xfrm>
          <a:prstGeom prst="line">
            <a:avLst/>
          </a:prstGeom>
          <a:ln w="38100">
            <a:solidFill>
              <a:srgbClr val="00990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1571604" y="3357562"/>
            <a:ext cx="6357982" cy="1588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สี่เหลี่ยมผืนผ้า 9"/>
          <p:cNvSpPr/>
          <p:nvPr/>
        </p:nvSpPr>
        <p:spPr>
          <a:xfrm>
            <a:off x="0" y="5572140"/>
            <a:ext cx="9144000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   </a:t>
            </a:r>
            <a:r>
              <a:rPr lang="th-TH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กราฟที่ </a:t>
            </a:r>
            <a:r>
              <a:rPr lang="en-US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4 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แสดง</a:t>
            </a:r>
            <a:r>
              <a:rPr lang="th-TH" sz="2600" b="1" kern="0" dirty="0" err="1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ค่ามัธย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ฐานปริมาณไอโอดีนเด็กอายุ 3-5 ปี จังหวัดลำปาง</a:t>
            </a:r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</a:t>
            </a:r>
            <a:endParaRPr lang="th-TH" sz="2600" b="1" kern="0" dirty="0" smtClean="0">
              <a:solidFill>
                <a:srgbClr val="000000"/>
              </a:solidFill>
              <a:latin typeface="Cordia New" pitchFamily="34" charset="-34"/>
              <a:ea typeface="+mj-ea"/>
              <a:cs typeface="Cordia New" pitchFamily="34" charset="-34"/>
            </a:endParaRPr>
          </a:p>
          <a:p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                จังหวัดเพชรบูรณ์และภาคเหนือ</a:t>
            </a:r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16</a:t>
            </a:fld>
            <a:endParaRPr lang="es-ES"/>
          </a:p>
        </p:txBody>
      </p:sp>
      <p:pic>
        <p:nvPicPr>
          <p:cNvPr id="13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60491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700" b="1" dirty="0" smtClean="0">
                <a:latin typeface="Cordia New" pitchFamily="34" charset="-34"/>
                <a:cs typeface="Cordia New" pitchFamily="34" charset="-34"/>
              </a:rPr>
              <a:t>สถานการณ์โรคขาดสารไอโอดีนในกลุ่มเด็กเล็กอายุ </a:t>
            </a:r>
            <a:r>
              <a:rPr lang="en-US" sz="3700" b="1" dirty="0" smtClean="0">
                <a:latin typeface="Cordia New" pitchFamily="34" charset="-34"/>
                <a:cs typeface="Cordia New" pitchFamily="34" charset="-34"/>
              </a:rPr>
              <a:t>3-5 </a:t>
            </a:r>
            <a:r>
              <a:rPr lang="th-TH" sz="3700" b="1" dirty="0" smtClean="0">
                <a:latin typeface="Cordia New" pitchFamily="34" charset="-34"/>
                <a:cs typeface="Cordia New" pitchFamily="34" charset="-34"/>
              </a:rPr>
              <a:t>ปี</a:t>
            </a: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6072207"/>
            <a:ext cx="9144000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   </a:t>
            </a:r>
            <a:r>
              <a:rPr lang="th-TH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กราฟที่ </a:t>
            </a:r>
            <a:r>
              <a:rPr lang="en-US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5</a:t>
            </a:r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แสดงร้อยละเด็กอายุ 3-5 ปี จำแนกตามระดับไอโอดีนในปัสสาวะ</a:t>
            </a:r>
          </a:p>
          <a:p>
            <a:endParaRPr lang="th-TH" sz="2600" b="1" kern="0" dirty="0" smtClean="0">
              <a:solidFill>
                <a:srgbClr val="000000"/>
              </a:solid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  <p:graphicFrame>
        <p:nvGraphicFramePr>
          <p:cNvPr id="11" name="แผนภูมิ 10"/>
          <p:cNvGraphicFramePr/>
          <p:nvPr/>
        </p:nvGraphicFramePr>
        <p:xfrm>
          <a:off x="285720" y="1785926"/>
          <a:ext cx="857256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17</a:t>
            </a:fld>
            <a:endParaRPr lang="es-ES"/>
          </a:p>
        </p:txBody>
      </p:sp>
      <p:pic>
        <p:nvPicPr>
          <p:cNvPr id="9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2" name="สี่เหลี่ยมผืนผ้า 11"/>
          <p:cNvSpPr/>
          <p:nvPr/>
        </p:nvSpPr>
        <p:spPr>
          <a:xfrm>
            <a:off x="3929058" y="3571876"/>
            <a:ext cx="3071834" cy="2000264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None/>
            </a:pPr>
            <a:r>
              <a:rPr lang="th-TH" sz="2800" b="1" u="sng" dirty="0" smtClean="0"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2800" b="1" u="sng" dirty="0" smtClean="0">
                <a:latin typeface="Cordia New" pitchFamily="34" charset="-34"/>
                <a:cs typeface="Cordia New" pitchFamily="34" charset="-34"/>
              </a:rPr>
              <a:t>4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ร้อยละและความถี่ของอาหารว่างที่เด็กรับประทาน</a:t>
            </a: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357159" y="1571612"/>
          <a:ext cx="8501120" cy="50474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43964"/>
                <a:gridCol w="1919052"/>
                <a:gridCol w="1919052"/>
                <a:gridCol w="1919052"/>
              </a:tblGrid>
              <a:tr h="3869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ชนิดอาหารว่าง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ร้อยละของเด็กที่รับประทาน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ไม่กิน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1-3 ครั้ง / สัปดาห์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&gt; 3</a:t>
                      </a: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ครั้ง / สัปดาห์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1.นมและผลิตภัณฑ์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1.8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1.2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97.1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2.ขนมขบเคี้ยว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16.8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45.0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38.2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3.เครื่องดื่ม (น้ำหวาน)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26.1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50.1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23.8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4.ไส้กรอก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39.3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55.1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5.6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5.บะหมี่กึ่งสำเร็จรูป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48.7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46.9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4.4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6.สาหร่ายปรุงรส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54.5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38.4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7.0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7.นมเปรี้ยว/โยเกิร์ต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56.9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13.8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29.3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8.ลูกชิ้น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57.8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38.7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3.5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9.ขนมเวเฟอร์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63.3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34.0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2.6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10.เครื่องดื่มรสชอกโกแลต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79.2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6.7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14.1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18</a:t>
            </a:fld>
            <a:endParaRPr lang="es-ES"/>
          </a:p>
        </p:txBody>
      </p:sp>
      <p:pic>
        <p:nvPicPr>
          <p:cNvPr id="9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0" name="สี่เหลี่ยมผืนผ้า 9"/>
          <p:cNvSpPr/>
          <p:nvPr/>
        </p:nvSpPr>
        <p:spPr>
          <a:xfrm>
            <a:off x="357158" y="2500306"/>
            <a:ext cx="8501122" cy="2071702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89053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None/>
            </a:pPr>
            <a:r>
              <a:rPr lang="th-TH" sz="2800" b="1" u="sng" dirty="0" smtClean="0"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2800" b="1" u="sng" dirty="0" smtClean="0">
                <a:latin typeface="Cordia New" pitchFamily="34" charset="-34"/>
                <a:cs typeface="Cordia New" pitchFamily="34" charset="-34"/>
              </a:rPr>
              <a:t>5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ร้อยละและความถี่ของอาหารทั่วไปที่เด็กรับประทาน</a:t>
            </a: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428596" y="1667660"/>
          <a:ext cx="8429684" cy="50474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37746"/>
                <a:gridCol w="1930646"/>
                <a:gridCol w="1930646"/>
                <a:gridCol w="1930646"/>
              </a:tblGrid>
              <a:tr h="3869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ชนิด</a:t>
                      </a:r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อาหารทั่วไป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ร้อยละของเด็กที่รับประทาน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ไม่กิน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1-3 ครั้ง / สัปดาห์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&gt; 3</a:t>
                      </a: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ครั้ง / สัปดาห์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1.ไข่ไก่ (ต้ม ทอด พะโล้ )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7.0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45.2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47.8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2.หมู (ต้ม ทอด ปิ้ง )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24.3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58.7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17.0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3.ไก่ (ต้ม ทอด ปิ้ง 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28.2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61.6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10.3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4.ปลา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52.0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40.1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7.9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5.ขนมจีนเติมน้ำปลา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54.0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42.8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6.อาหารจานเดียว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56.6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38.7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4.7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7.ข้าวสุก/ต้ม เติมน้ำปลา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61.6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26.1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12.3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8.ก๋วยเตี๋ยวเติมน้ำปลา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73.0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24.3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2.6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9.อาหารทะเล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86.0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11.7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10.ไข่เป็ด (ต้ม ทอด พะโล้)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89.1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5.3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5.6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19</a:t>
            </a:fld>
            <a:endParaRPr lang="es-ES"/>
          </a:p>
        </p:txBody>
      </p:sp>
      <p:pic>
        <p:nvPicPr>
          <p:cNvPr id="9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0" name="สี่เหลี่ยมผืนผ้า 9"/>
          <p:cNvSpPr/>
          <p:nvPr/>
        </p:nvSpPr>
        <p:spPr>
          <a:xfrm>
            <a:off x="357158" y="2571744"/>
            <a:ext cx="8501122" cy="2071702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" y="357166"/>
            <a:ext cx="9144000" cy="857256"/>
          </a:xfrm>
        </p:spPr>
        <p:txBody>
          <a:bodyPr/>
          <a:lstStyle/>
          <a:p>
            <a:r>
              <a:rPr lang="th-TH" sz="40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บทนำ</a:t>
            </a:r>
            <a:endParaRPr lang="en-US" sz="4000" b="1" u="sng" dirty="0">
              <a:uFill>
                <a:solidFill>
                  <a:srgbClr val="CC0099"/>
                </a:solidFill>
              </a:u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60491"/>
            <a:ext cx="8643998" cy="4525963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0099"/>
              </a:buClr>
              <a:buNone/>
            </a:pPr>
            <a:r>
              <a:rPr lang="th-TH" sz="3000" b="1" u="sng" dirty="0" smtClean="0"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3000" b="1" u="sng" dirty="0" smtClean="0">
                <a:latin typeface="Cordia New" pitchFamily="34" charset="-34"/>
                <a:cs typeface="Cordia New" pitchFamily="34" charset="-34"/>
              </a:rPr>
              <a:t>1</a:t>
            </a:r>
            <a:r>
              <a:rPr lang="en-US" sz="30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000" b="1" dirty="0" smtClean="0">
                <a:latin typeface="Cordia New" pitchFamily="34" charset="-34"/>
                <a:cs typeface="Cordia New" pitchFamily="34" charset="-34"/>
              </a:rPr>
              <a:t>ปริมาณสารไอโอดีนอ้างอิงที่ควรได้รับประจำวัน </a:t>
            </a:r>
          </a:p>
          <a:p>
            <a:pPr>
              <a:spcBef>
                <a:spcPts val="0"/>
              </a:spcBef>
              <a:buClr>
                <a:srgbClr val="000099"/>
              </a:buClr>
              <a:buNone/>
            </a:pPr>
            <a:r>
              <a:rPr lang="th-TH" sz="3000" b="1" dirty="0" smtClean="0">
                <a:latin typeface="Cordia New" pitchFamily="34" charset="-34"/>
                <a:cs typeface="Cordia New" pitchFamily="34" charset="-34"/>
              </a:rPr>
              <a:t>               (</a:t>
            </a:r>
            <a:r>
              <a:rPr lang="en-US" sz="3000" b="1" dirty="0" smtClean="0">
                <a:latin typeface="Cordia New" pitchFamily="34" charset="-34"/>
                <a:cs typeface="Cordia New" pitchFamily="34" charset="-34"/>
              </a:rPr>
              <a:t>Dietary Reference intake, Thai DRI)</a:t>
            </a: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30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5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en-US" sz="12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285720" y="2444132"/>
          <a:ext cx="8572560" cy="3413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7104"/>
                <a:gridCol w="4455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ช่วงอายุ</a:t>
                      </a:r>
                      <a:endParaRPr lang="en-US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ปริมาณไอโอดีนที่ควรได้รับ</a:t>
                      </a:r>
                      <a:endParaRPr lang="en-US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เด็กเล็ก </a:t>
                      </a:r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อายุ </a:t>
                      </a: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1-5 </a:t>
                      </a:r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ปี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90 </a:t>
                      </a: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µ</a:t>
                      </a:r>
                      <a:r>
                        <a:rPr lang="en-US" sz="2600" dirty="0" smtClean="0">
                          <a:latin typeface="Cordia New" pitchFamily="34" charset="-34"/>
                          <a:cs typeface="Cordia New" pitchFamily="34" charset="-34"/>
                        </a:rPr>
                        <a:t>g/day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เด็กโต อายุ </a:t>
                      </a: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6-12 </a:t>
                      </a:r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ปี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120 </a:t>
                      </a: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µ</a:t>
                      </a:r>
                      <a:r>
                        <a:rPr lang="en-US" sz="2600" dirty="0" smtClean="0">
                          <a:latin typeface="Cordia New" pitchFamily="34" charset="-34"/>
                          <a:cs typeface="Cordia New" pitchFamily="34" charset="-34"/>
                        </a:rPr>
                        <a:t>g/day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วัยรุ่นอายุ </a:t>
                      </a: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13-18 </a:t>
                      </a:r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ปี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150 </a:t>
                      </a: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µ</a:t>
                      </a:r>
                      <a:r>
                        <a:rPr lang="en-US" sz="2600" dirty="0" smtClean="0">
                          <a:latin typeface="Cordia New" pitchFamily="34" charset="-34"/>
                          <a:cs typeface="Cordia New" pitchFamily="34" charset="-34"/>
                        </a:rPr>
                        <a:t>g/day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ผู้ใหญ่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>
                          <a:latin typeface="Cordia New" pitchFamily="34" charset="-34"/>
                          <a:cs typeface="Cordia New" pitchFamily="34" charset="-34"/>
                        </a:rPr>
                        <a:t>150 </a:t>
                      </a: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µ</a:t>
                      </a:r>
                      <a:r>
                        <a:rPr lang="en-US" sz="2600" dirty="0" smtClean="0">
                          <a:latin typeface="Cordia New" pitchFamily="34" charset="-34"/>
                          <a:cs typeface="Cordia New" pitchFamily="34" charset="-34"/>
                        </a:rPr>
                        <a:t>g/day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หญิงตั้งครรภ์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200 µ</a:t>
                      </a:r>
                      <a:r>
                        <a:rPr lang="en-US" sz="2600" dirty="0" smtClean="0">
                          <a:latin typeface="Cordia New" pitchFamily="34" charset="-34"/>
                          <a:cs typeface="Cordia New" pitchFamily="34" charset="-34"/>
                        </a:rPr>
                        <a:t>g/day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หญิงให้นมบุตร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latin typeface="Cordia New" pitchFamily="34" charset="-34"/>
                          <a:cs typeface="Cordia New" pitchFamily="34" charset="-34"/>
                        </a:rPr>
                        <a:t>200 µ</a:t>
                      </a:r>
                      <a:r>
                        <a:rPr lang="en-US" sz="2600" dirty="0" smtClean="0">
                          <a:latin typeface="Cordia New" pitchFamily="34" charset="-34"/>
                          <a:cs typeface="Cordia New" pitchFamily="34" charset="-34"/>
                        </a:rPr>
                        <a:t>g/day</a:t>
                      </a:r>
                      <a:endParaRPr lang="th-TH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สี่เหลี่ยมผืนผ้า 8"/>
          <p:cNvSpPr/>
          <p:nvPr/>
        </p:nvSpPr>
        <p:spPr>
          <a:xfrm>
            <a:off x="0" y="651947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dirty="0" smtClean="0">
                <a:latin typeface="Cordia New" pitchFamily="34" charset="-34"/>
                <a:cs typeface="Cordia New" pitchFamily="34" charset="-34"/>
              </a:rPr>
              <a:t>ที่มา</a:t>
            </a:r>
            <a:r>
              <a:rPr lang="en-US" sz="1600" dirty="0" smtClean="0">
                <a:latin typeface="Cordia New" pitchFamily="34" charset="-34"/>
                <a:cs typeface="Cordia New" pitchFamily="34" charset="-34"/>
              </a:rPr>
              <a:t>:  </a:t>
            </a:r>
            <a:r>
              <a:rPr lang="th-TH" sz="1600" dirty="0" smtClean="0">
                <a:latin typeface="Cordia New" pitchFamily="34" charset="-34"/>
                <a:cs typeface="Cordia New" pitchFamily="34" charset="-34"/>
              </a:rPr>
              <a:t>ปริมาณสารอาหารอ้างอิงที่ควรได้รับประจำวันสำหรับคนไทย พ.ศ. 2546  สำนักโภชนาการ  กรมอนามัย</a:t>
            </a:r>
            <a:endParaRPr lang="en-US" sz="1600" dirty="0"/>
          </a:p>
        </p:txBody>
      </p:sp>
      <p:pic>
        <p:nvPicPr>
          <p:cNvPr id="7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None/>
            </a:pPr>
            <a:r>
              <a:rPr lang="th-TH" sz="2800" b="1" u="sng" dirty="0" smtClean="0"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2800" b="1" u="sng" dirty="0" smtClean="0">
                <a:latin typeface="Cordia New" pitchFamily="34" charset="-34"/>
                <a:cs typeface="Cordia New" pitchFamily="34" charset="-34"/>
              </a:rPr>
              <a:t>6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ร้อยละและความถี่ของเครื่องปรุงรสในครัวเรือน</a:t>
            </a: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428596" y="1739098"/>
          <a:ext cx="8429684" cy="37856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37746"/>
                <a:gridCol w="1930646"/>
                <a:gridCol w="1930646"/>
                <a:gridCol w="1930646"/>
              </a:tblGrid>
              <a:tr h="3869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ชนิดเครื่องปรุงรส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ร้อยละของเด็กที่รับประทาน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ไม่กิน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1-3 ครั้ง / สัปดาห์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ordia New" pitchFamily="34" charset="-34"/>
                          <a:cs typeface="Cordia New" pitchFamily="34" charset="-34"/>
                        </a:rPr>
                        <a:t>&gt; 3</a:t>
                      </a:r>
                      <a:r>
                        <a:rPr lang="th-TH" sz="2400" b="1" dirty="0">
                          <a:latin typeface="Cordia New" pitchFamily="34" charset="-34"/>
                          <a:cs typeface="Cordia New" pitchFamily="34" charset="-34"/>
                        </a:rPr>
                        <a:t>ครั้ง / สัปดาห์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1.น้ำปลา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12.9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16.4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70.8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2.เกลือ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16.4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16.4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67.2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3.ซีอิ้วขาว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33.0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27.5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39.5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4.ซอสหอยนางรม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38.4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34.3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27.3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5.ซอสปรุงรส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47.2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24.3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28.4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6.กุ้งแห้ง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91.2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8.2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0.6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7.กุ้งแห้งฝอย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cs typeface="Cordia New" pitchFamily="34" charset="-34"/>
                        </a:rPr>
                        <a:t>98.8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0.9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cs typeface="Cordia New" pitchFamily="34" charset="-34"/>
                        </a:rPr>
                        <a:t>0.3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20</a:t>
            </a:fld>
            <a:endParaRPr lang="es-ES"/>
          </a:p>
        </p:txBody>
      </p:sp>
      <p:pic>
        <p:nvPicPr>
          <p:cNvPr id="9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0" name="สี่เหลี่ยมผืนผ้า 9"/>
          <p:cNvSpPr/>
          <p:nvPr/>
        </p:nvSpPr>
        <p:spPr>
          <a:xfrm>
            <a:off x="357158" y="2643182"/>
            <a:ext cx="8501122" cy="1214446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None/>
            </a:pPr>
            <a:r>
              <a:rPr lang="th-TH" sz="2800" b="1" u="sng" dirty="0" smtClean="0"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2800" b="1" u="sng" dirty="0" smtClean="0">
                <a:latin typeface="Cordia New" pitchFamily="34" charset="-34"/>
                <a:cs typeface="Cordia New" pitchFamily="34" charset="-34"/>
              </a:rPr>
              <a:t>7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ปริมาณอาหารที่รับประทานต่อคนต่อวัน</a:t>
            </a: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42845" y="1643050"/>
          <a:ext cx="8786875" cy="5012436"/>
        </p:xfrm>
        <a:graphic>
          <a:graphicData uri="http://schemas.openxmlformats.org/drawingml/2006/table">
            <a:tbl>
              <a:tblPr/>
              <a:tblGrid>
                <a:gridCol w="758426"/>
                <a:gridCol w="2444968"/>
                <a:gridCol w="2714086"/>
                <a:gridCol w="2869395"/>
              </a:tblGrid>
              <a:tr h="3725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ลำดับที่</a:t>
                      </a:r>
                      <a:endParaRPr lang="en-US" sz="22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ประเภทอาหาร</a:t>
                      </a:r>
                      <a:endParaRPr lang="en-US" sz="22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ภาคเหนือ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(n=342)</a:t>
                      </a:r>
                      <a:endParaRPr lang="en-US" sz="22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ร้อยละของเด็กที่กิน</a:t>
                      </a:r>
                      <a:endParaRPr lang="en-US" sz="22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ปริมาณที่กิน</a:t>
                      </a:r>
                      <a:endParaRPr lang="en-US" sz="22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Mean ± SEM</a:t>
                      </a:r>
                      <a:endParaRPr lang="en-US" sz="22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นมสด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มิลลิลิตร)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98.0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223.2 ± 5.41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2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ไข่ไก่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ฟอง)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92.7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1.1 ± 0.03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3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ขนมขบเคี้ยว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กรัม)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82.8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16.7 ± 1.28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4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เครื่องดื่ม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มิลลิลิตร)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73.7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151.0 ± 5.25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5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ไส้กรอก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กรัม)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60.5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25.2 ± 0.91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6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นมเปรี้ยว/โยเกิร์ต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มิลลิลิตร)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43.0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120.6 ± 4.43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7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บะหมี่กึ่งสำเร็จรูป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กรัม)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51.2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35.0 ± 1.17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8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สาหร่ายทอดปรุงรส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กรัม)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45.3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5.8 ± 0.45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9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โอวัลติน/ไมโล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มิลลิลิตร)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20.8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183.7 ± 9.12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10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ลูกชิ้น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(</a:t>
                      </a:r>
                      <a:r>
                        <a:rPr lang="th-TH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กรัม)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42.1</a:t>
                      </a:r>
                      <a:endParaRPr lang="en-US" sz="22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18.8 ± 0.58</a:t>
                      </a:r>
                      <a:endParaRPr lang="en-US" sz="22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402" marR="540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21</a:t>
            </a:fld>
            <a:endParaRPr lang="es-ES"/>
          </a:p>
        </p:txBody>
      </p:sp>
      <p:pic>
        <p:nvPicPr>
          <p:cNvPr id="9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0" name="สี่เหลี่ยมผืนผ้า 9"/>
          <p:cNvSpPr/>
          <p:nvPr/>
        </p:nvSpPr>
        <p:spPr>
          <a:xfrm>
            <a:off x="285720" y="2857496"/>
            <a:ext cx="8572560" cy="18573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60491"/>
            <a:ext cx="8586790" cy="4525963"/>
          </a:xfrm>
        </p:spPr>
        <p:txBody>
          <a:bodyPr/>
          <a:lstStyle/>
          <a:p>
            <a:pPr>
              <a:buClr>
                <a:srgbClr val="000099"/>
              </a:buClr>
              <a:buNone/>
            </a:pPr>
            <a:r>
              <a:rPr lang="th-TH" sz="2800" b="1" u="sng" dirty="0" smtClean="0"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2800" b="1" u="sng" dirty="0" smtClean="0">
                <a:latin typeface="Cordia New" pitchFamily="34" charset="-34"/>
                <a:cs typeface="Cordia New" pitchFamily="34" charset="-34"/>
              </a:rPr>
              <a:t>8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ปริมาณไอโอดีนในอาหาร</a:t>
            </a: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th-TH" sz="3700" b="1" dirty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Ø"/>
            </a:pP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428596" y="1857364"/>
          <a:ext cx="8429685" cy="4626864"/>
        </p:xfrm>
        <a:graphic>
          <a:graphicData uri="http://schemas.openxmlformats.org/drawingml/2006/table">
            <a:tbl>
              <a:tblPr/>
              <a:tblGrid>
                <a:gridCol w="3119935"/>
                <a:gridCol w="2654875"/>
                <a:gridCol w="2654875"/>
              </a:tblGrid>
              <a:tr h="2519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อาหาร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ปริมาณไอโอดีน </a:t>
                      </a:r>
                      <a:r>
                        <a:rPr lang="th-TH" sz="2400" b="1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(µ</a:t>
                      </a:r>
                      <a:r>
                        <a:rPr lang="en-US" sz="2400" b="1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g</a:t>
                      </a:r>
                      <a:r>
                        <a:rPr lang="th-TH" sz="2400" b="1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)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ต่อ</a:t>
                      </a:r>
                      <a:r>
                        <a:rPr lang="th-TH" sz="2400" b="1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100</a:t>
                      </a:r>
                      <a:r>
                        <a:rPr lang="en-US" sz="2400" b="1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g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ต่อบรรจุ</a:t>
                      </a:r>
                      <a:r>
                        <a:rPr lang="th-TH" sz="2400" b="1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ภัณฑ์</a:t>
                      </a:r>
                      <a:endParaRPr lang="en-US" sz="2400" b="1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1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1. นมสด</a:t>
                      </a:r>
                      <a:r>
                        <a:rPr lang="en-US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</a:t>
                      </a: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30.0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60    (กล่องละ 200 มล.</a:t>
                      </a:r>
                      <a:r>
                        <a:rPr lang="en-US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)</a:t>
                      </a: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1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2. ไข่ไก่      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91.2</a:t>
                      </a:r>
                      <a:endParaRPr lang="en-US" sz="240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45.6  (ฟองละ 50 กรัม)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1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3. ขนมขบเคี้ยว</a:t>
                      </a:r>
                      <a:r>
                        <a:rPr lang="en-US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</a:t>
                      </a: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20.6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 3.3  (ซองละ 16 กรัม)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11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4. ไส้กรอก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 </a:t>
                      </a:r>
                      <a:r>
                        <a:rPr lang="en-US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-</a:t>
                      </a:r>
                      <a:r>
                        <a:rPr lang="en-US" sz="2400" baseline="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ไส้</a:t>
                      </a: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กรอกสีแดงอมชมพู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</a:t>
                      </a:r>
                      <a:r>
                        <a:rPr lang="en-US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-</a:t>
                      </a:r>
                      <a:r>
                        <a:rPr lang="th-TH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</a:t>
                      </a: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ไส้กรอกสีชมพู</a:t>
                      </a:r>
                      <a:r>
                        <a:rPr lang="en-US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</a:t>
                      </a:r>
                      <a:r>
                        <a:rPr lang="en-US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-</a:t>
                      </a:r>
                      <a:r>
                        <a:rPr lang="th-TH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</a:t>
                      </a: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ไส้กรอกสีน้ำตาล</a:t>
                      </a:r>
                      <a:r>
                        <a:rPr lang="en-US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</a:t>
                      </a:r>
                      <a:r>
                        <a:rPr lang="en-US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-</a:t>
                      </a:r>
                      <a:r>
                        <a:rPr lang="th-TH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</a:t>
                      </a: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ไส้กรอกสี</a:t>
                      </a:r>
                      <a:r>
                        <a:rPr lang="th-TH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อื่นๆ</a:t>
                      </a:r>
                      <a:r>
                        <a:rPr lang="en-US" sz="2400" dirty="0" smtClean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 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   (เหลืองจาง ขาว 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1090.6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1742.7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37.6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36.3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163.6   (ไม้ละ 3ชิ้น</a:t>
                      </a:r>
                      <a:r>
                        <a:rPr lang="en-US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,15</a:t>
                      </a: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กรัม)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522.8   (ชิ้นละ 30 กรัม)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 16.9   (ชิ้นละ 45 กรัม)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     13.8   </a:t>
                      </a:r>
                      <a:r>
                        <a:rPr lang="th-TH" sz="240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(ชิ้นละ 38 กรัม)</a:t>
                      </a:r>
                      <a:endParaRPr lang="en-US" sz="2400" dirty="0">
                        <a:latin typeface="Cordia New" pitchFamily="34" charset="-34"/>
                        <a:ea typeface="Times New Roman"/>
                        <a:cs typeface="Cordia New" pitchFamily="34" charset="-34"/>
                      </a:endParaRPr>
                    </a:p>
                  </a:txBody>
                  <a:tcPr marL="52311" marR="5231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22</a:t>
            </a:fld>
            <a:endParaRPr lang="es-ES"/>
          </a:p>
        </p:txBody>
      </p:sp>
      <p:pic>
        <p:nvPicPr>
          <p:cNvPr id="9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z="32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ผลการวิจัย (ต่อ)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74"/>
            <a:ext cx="9144000" cy="1143000"/>
          </a:xfrm>
        </p:spPr>
        <p:txBody>
          <a:bodyPr/>
          <a:lstStyle/>
          <a:p>
            <a:r>
              <a:rPr lang="th-TH" sz="40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สรุปผลการวิจัย</a:t>
            </a:r>
            <a:endParaRPr lang="en-US" sz="4000" b="1" u="sng" dirty="0">
              <a:solidFill>
                <a:schemeClr val="bg2">
                  <a:lumMod val="10000"/>
                </a:schemeClr>
              </a:solidFill>
              <a:uFill>
                <a:solidFill>
                  <a:srgbClr val="CC0099"/>
                </a:solidFill>
              </a:u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4346" y="1571612"/>
            <a:ext cx="8715372" cy="5286388"/>
          </a:xfrm>
          <a:solidFill>
            <a:schemeClr val="bg1"/>
          </a:solidFill>
        </p:spPr>
        <p:txBody>
          <a:bodyPr/>
          <a:lstStyle/>
          <a:p>
            <a:pPr lvl="0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ภาวะโภชนาการไอโอดีนในกลุ่มเด็กเล็กอายุ 3-5 ปี ของภาคเหนือ </a:t>
            </a:r>
          </a:p>
          <a:p>
            <a:pPr lvl="0">
              <a:spcBef>
                <a:spcPts val="0"/>
              </a:spcBef>
              <a:buClr>
                <a:srgbClr val="000099"/>
              </a:buClr>
              <a:buNone/>
            </a:pP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    มี</a:t>
            </a:r>
            <a:r>
              <a:rPr lang="th-TH" sz="3000" dirty="0" err="1" smtClean="0">
                <a:latin typeface="Cordia New" pitchFamily="34" charset="-34"/>
                <a:cs typeface="Cordia New" pitchFamily="34" charset="-34"/>
              </a:rPr>
              <a:t>ค่ามัธย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ฐานมีค่ามากกว่า </a:t>
            </a: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200 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µ</a:t>
            </a: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g/l 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แสดงให้เห็นว่าไม่ขาดสารไอโอดีน </a:t>
            </a:r>
            <a:endParaRPr lang="en-US" sz="30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spcBef>
                <a:spcPts val="0"/>
              </a:spcBef>
              <a:buClr>
                <a:srgbClr val="000099"/>
              </a:buClr>
              <a:buNone/>
            </a:pPr>
            <a:endParaRPr lang="th-TH" sz="1000" dirty="0" smtClean="0"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0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พฤติกรรมการบริโภค พบว่าอาหารที่นิยมบริโภคมากที่สุด คือ นม รองลงมาคือ ไข่ไก่และขนมขบเคี้ยว คิดเป็นร้อยละ </a:t>
            </a:r>
            <a:r>
              <a:rPr lang="en-US" sz="30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98.0, 92.7 </a:t>
            </a:r>
            <a:r>
              <a:rPr lang="th-TH" sz="30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และ </a:t>
            </a:r>
            <a:r>
              <a:rPr lang="en-US" sz="30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82.8 </a:t>
            </a:r>
            <a:r>
              <a:rPr lang="th-TH" sz="30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ตามลำดับ</a:t>
            </a:r>
            <a:endParaRPr lang="en-US" sz="3000" dirty="0" smtClean="0">
              <a:solidFill>
                <a:srgbClr val="CC0099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en-US" sz="10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 ผลิตภัณฑ์เครื่องปรุงรสที่มีสารไอโอดีนและนิยมใช้ประกอบอาหารในครัวเรือนมากที่สุดคือ น้ำปลา รองลงมาคือ</a:t>
            </a: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เกลือ</a:t>
            </a:r>
            <a:endParaRPr lang="en-US" sz="30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th-TH" sz="1000" dirty="0" smtClean="0"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0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แหล่งอาหารไอโอดีนที่เด็กอายุ 3- 5ปี ได้รับจากการบริโภค ได้แก่ นมสด ไข่ไก่ </a:t>
            </a:r>
            <a:endParaRPr lang="en-US" sz="3000" dirty="0" smtClean="0">
              <a:solidFill>
                <a:srgbClr val="CC0099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None/>
            </a:pPr>
            <a:r>
              <a:rPr lang="en-US" sz="30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     </a:t>
            </a:r>
            <a:r>
              <a:rPr lang="th-TH" sz="30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ไส้กรอกที่มีสีชมพูหรือสีแดงอมชมพู</a:t>
            </a:r>
            <a:endParaRPr lang="en-US" dirty="0">
              <a:solidFill>
                <a:srgbClr val="CC0099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23</a:t>
            </a:fld>
            <a:endParaRPr lang="es-ES"/>
          </a:p>
        </p:txBody>
      </p:sp>
      <p:pic>
        <p:nvPicPr>
          <p:cNvPr id="7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57174"/>
            <a:ext cx="9144000" cy="1143000"/>
          </a:xfrm>
          <a:ln>
            <a:noFill/>
            <a:prstDash val="lgDash"/>
          </a:ln>
        </p:spPr>
        <p:txBody>
          <a:bodyPr/>
          <a:lstStyle/>
          <a:p>
            <a:r>
              <a:rPr lang="en-US" sz="4000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Arial" pitchFamily="34" charset="0"/>
                <a:cs typeface="Arial" pitchFamily="34" charset="0"/>
              </a:rPr>
              <a:t>Presentation outline</a:t>
            </a:r>
            <a:endParaRPr lang="en-US" sz="4000" u="sng" dirty="0">
              <a:uFill>
                <a:solidFill>
                  <a:srgbClr val="CC0099"/>
                </a:solidFill>
              </a:u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en-US" sz="5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Objective</a:t>
            </a: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th-TH" sz="5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Material and method</a:t>
            </a: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th-TH" sz="5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Result and discussion</a:t>
            </a: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th-TH" sz="5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Conclusion</a:t>
            </a:r>
            <a:endParaRPr lang="th-TH" sz="3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857256"/>
          </a:xfrm>
          <a:ln>
            <a:noFill/>
            <a:prstDash val="lgDash"/>
          </a:ln>
        </p:spPr>
        <p:txBody>
          <a:bodyPr/>
          <a:lstStyle/>
          <a:p>
            <a:r>
              <a:rPr lang="en-US" sz="4000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Arial" pitchFamily="34" charset="0"/>
                <a:cs typeface="Arial" pitchFamily="34" charset="0"/>
              </a:rPr>
              <a:t>Introduction</a:t>
            </a:r>
            <a:endParaRPr lang="en-US" sz="4000" u="sng" dirty="0">
              <a:uFill>
                <a:solidFill>
                  <a:srgbClr val="CC0099"/>
                </a:solidFill>
              </a:u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74805"/>
            <a:ext cx="8229600" cy="4525963"/>
          </a:xfrm>
        </p:spPr>
        <p:txBody>
          <a:bodyPr/>
          <a:lstStyle/>
          <a:p>
            <a:pPr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700" b="1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ไอโอดีน </a:t>
            </a:r>
            <a:r>
              <a:rPr lang="en-US" sz="3700" b="1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(Iodine)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en-US" sz="10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en-US" sz="10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en-US" sz="10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en-US" sz="10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en-US" sz="10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en-US" sz="10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en-US" sz="10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en-US" sz="10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lvl="1">
              <a:buClr>
                <a:srgbClr val="7030A0"/>
              </a:buClr>
              <a:buNone/>
            </a:pPr>
            <a:r>
              <a:rPr lang="th-TH" sz="24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                            </a:t>
            </a:r>
            <a:r>
              <a:rPr lang="th-TH" sz="22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        ภาพที่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1 </a:t>
            </a:r>
            <a:r>
              <a:rPr lang="th-TH" sz="22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แสดงลักษณะผลึกของแร่ไอโอดีน</a:t>
            </a:r>
            <a:endParaRPr lang="en-US" sz="2200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lvl="1">
              <a:buClr>
                <a:srgbClr val="7030A0"/>
              </a:buClr>
              <a:buFont typeface="Wingdings" pitchFamily="2" charset="2"/>
              <a:buChar char="§"/>
            </a:pPr>
            <a:endParaRPr lang="th-TH" sz="1000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รูปแบบที่พบในธรรมชาติ</a:t>
            </a:r>
            <a:endParaRPr lang="en-US" sz="3500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627063" lvl="2" indent="0">
              <a:spcBef>
                <a:spcPts val="0"/>
              </a:spcBef>
              <a:buNone/>
            </a:pPr>
            <a:r>
              <a:rPr lang="th-TH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-สารประกอบไอโอ</a:t>
            </a:r>
            <a:r>
              <a:rPr lang="th-TH" sz="3500" dirty="0" err="1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เดต</a:t>
            </a:r>
            <a:r>
              <a:rPr lang="th-TH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 (</a:t>
            </a:r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IO</a:t>
            </a:r>
            <a:r>
              <a:rPr lang="en-US" sz="3500" baseline="300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-</a:t>
            </a:r>
            <a:r>
              <a:rPr lang="en-US" sz="3500" baseline="-250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3</a:t>
            </a:r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 ) </a:t>
            </a:r>
            <a:r>
              <a:rPr lang="th-TH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และไอโอ</a:t>
            </a:r>
            <a:r>
              <a:rPr lang="th-TH" sz="3500" dirty="0" err="1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ไดด์</a:t>
            </a:r>
            <a:r>
              <a:rPr lang="th-TH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(I</a:t>
            </a:r>
            <a:r>
              <a:rPr lang="en-US" sz="3500" baseline="300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-</a:t>
            </a:r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)</a:t>
            </a:r>
            <a:endParaRPr lang="th-TH" sz="3500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627063" lvl="2" indent="0">
              <a:spcBef>
                <a:spcPts val="0"/>
              </a:spcBef>
              <a:buNone/>
            </a:pPr>
            <a:r>
              <a:rPr lang="th-TH" sz="35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-สารประกอบอินทรีย์</a:t>
            </a:r>
          </a:p>
          <a:p>
            <a:endParaRPr lang="en-US" dirty="0"/>
          </a:p>
        </p:txBody>
      </p:sp>
      <p:pic>
        <p:nvPicPr>
          <p:cNvPr id="6" name="Picture 2" descr="http://upload.wikimedia.org/wikipedia/commons/7/7c/Iod_kristall.jpg?143399378315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440" y="1857364"/>
            <a:ext cx="2880320" cy="1539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6519470"/>
            <a:ext cx="7215206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th-TH" sz="16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ที่มา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sz="16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http://commons.wikimedia.org/wiki/File:Iod_kristall.jpg#/media/File:Iod_kristall.jpg </a:t>
            </a:r>
            <a:r>
              <a:rPr lang="th-TH" sz="16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16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วันที่เข้าถึง 5 มิถุนายน 2558</a:t>
            </a:r>
            <a:endParaRPr lang="th-TH" sz="1600" dirty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Introduction (cont.)</a:t>
            </a:r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700" b="1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บทบาทของไอโอดีนในร่างกาย</a:t>
            </a:r>
            <a:endParaRPr lang="en-US" sz="3700" b="1" kern="1200" dirty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th-TH" sz="1000" b="1" kern="1200" dirty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700" b="1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 </a:t>
            </a: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ร่างกายต้องการไอโอดีนประมาณ </a:t>
            </a:r>
            <a:r>
              <a:rPr lang="en-US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25 mg </a:t>
            </a: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หรือร้อยละ </a:t>
            </a:r>
            <a:r>
              <a:rPr lang="en-US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0.0004 </a:t>
            </a: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ของน้ำหนักตัว</a:t>
            </a:r>
            <a:endParaRPr lang="en-US" sz="3500" kern="1200" dirty="0">
              <a:solidFill>
                <a:schemeClr val="bg2">
                  <a:lumMod val="10000"/>
                </a:schemeClr>
              </a:solidFill>
              <a:latin typeface="Cordia New" pitchFamily="34" charset="-34"/>
              <a:ea typeface="+mn-ea"/>
              <a:cs typeface="Cordia New" pitchFamily="34" charset="-34"/>
            </a:endParaRP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 เป็นส่วนประกอบของ </a:t>
            </a:r>
            <a:r>
              <a:rPr lang="en-US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Thyroxin </a:t>
            </a: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และ</a:t>
            </a:r>
            <a:r>
              <a:rPr lang="en-US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 </a:t>
            </a:r>
            <a:r>
              <a:rPr lang="en-US" sz="3500" kern="1200" dirty="0" err="1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Triiodothyronine</a:t>
            </a:r>
            <a:r>
              <a:rPr lang="en-US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 </a:t>
            </a: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ซึ่งผลิตโดยต่อม</a:t>
            </a:r>
            <a:r>
              <a:rPr lang="en-US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 Thyroid </a:t>
            </a: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ซึ่งควบคุมอัตรา </a:t>
            </a:r>
            <a:r>
              <a:rPr lang="en-US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Metabolism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 ช่วยในการ</a:t>
            </a:r>
            <a:r>
              <a:rPr lang="en-US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 Metabolism </a:t>
            </a: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ของคาร์โบไฮเดรตและไขมัน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500" kern="1200" dirty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 </a:t>
            </a:r>
            <a:r>
              <a:rPr lang="th-TH" sz="3500" kern="1200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ea typeface="+mn-ea"/>
                <a:cs typeface="Cordia New" pitchFamily="34" charset="-34"/>
              </a:rPr>
              <a:t>ทำให้ร่างกายผลิตพลังงานได้ตามปกติ</a:t>
            </a:r>
            <a:endParaRPr lang="en-US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pPr lvl="1">
              <a:buClr>
                <a:srgbClr val="000099"/>
              </a:buClr>
              <a:buNone/>
            </a:pPr>
            <a:r>
              <a:rPr lang="th-TH" sz="3400" b="1" u="sng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กำหนดขนาดตัวอย่าง</a:t>
            </a:r>
            <a:r>
              <a:rPr lang="en-US" sz="3400" b="1" u="sng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endParaRPr lang="th-TH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en-US" sz="36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27</a:t>
            </a:fld>
            <a:endParaRPr lang="es-E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 l="22580" t="36816" r="21692" b="20703"/>
          <a:stretch>
            <a:fillRect/>
          </a:stretch>
        </p:blipFill>
        <p:spPr bwMode="auto">
          <a:xfrm>
            <a:off x="-32" y="2000240"/>
            <a:ext cx="916787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Erythrosine</a:t>
            </a:r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28</a:t>
            </a:fld>
            <a:endParaRPr lang="es-ES"/>
          </a:p>
        </p:txBody>
      </p:sp>
      <p:pic>
        <p:nvPicPr>
          <p:cNvPr id="21506" name="Picture 2" descr="Erythros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000240"/>
            <a:ext cx="3143272" cy="2446287"/>
          </a:xfrm>
          <a:prstGeom prst="rect">
            <a:avLst/>
          </a:prstGeom>
          <a:noFill/>
          <a:ln>
            <a:solidFill>
              <a:srgbClr val="CC0099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9144000" cy="4857784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700" b="1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700" b="1" dirty="0" smtClean="0">
                <a:solidFill>
                  <a:schemeClr val="bg2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ภาวะผิดปกติจากการขาดไอโอดีน</a:t>
            </a:r>
            <a:endParaRPr lang="en-US" sz="37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th-TH" sz="500" b="1" dirty="0" smtClean="0">
              <a:solidFill>
                <a:schemeClr val="bg2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โรคคอพอก จากการขาดสารไอโอดีน</a:t>
            </a:r>
            <a:endParaRPr lang="en-US" sz="35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ผลต่อการเจริญเติบโต  พัฒนาการทางร่างกายและทางสมอง</a:t>
            </a:r>
          </a:p>
          <a:p>
            <a:endParaRPr lang="en-US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บทนำ (ต่อ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  <p:pic>
        <p:nvPicPr>
          <p:cNvPr id="9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0" y="30305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700" b="1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700" b="1" smtClean="0"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th-TH" sz="3700" b="1" dirty="0" smtClean="0">
                <a:latin typeface="Cordia New" pitchFamily="34" charset="-34"/>
                <a:cs typeface="Cordia New" pitchFamily="34" charset="-34"/>
              </a:rPr>
              <a:t>ประเมินการได้รับสารไอโอดีนในประชากร</a:t>
            </a: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endParaRPr lang="en-US" sz="500" b="1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ขนาดของต่อม </a:t>
            </a: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Thyroid</a:t>
            </a: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ระดับฮอร์โมนกระตุ้นต่อม </a:t>
            </a: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Thyroid</a:t>
            </a: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(Thyroid stimulating hormone, </a:t>
            </a:r>
          </a:p>
          <a:p>
            <a:pPr lvl="1">
              <a:spcBef>
                <a:spcPts val="0"/>
              </a:spcBef>
              <a:buClr>
                <a:srgbClr val="000099"/>
              </a:buClr>
            </a:pP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    TSH)</a:t>
            </a: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ปริมาณ </a:t>
            </a:r>
            <a:r>
              <a:rPr lang="en-US" sz="3500" dirty="0" err="1" smtClean="0">
                <a:latin typeface="Cordia New" pitchFamily="34" charset="-34"/>
                <a:cs typeface="Cordia New" pitchFamily="34" charset="-34"/>
              </a:rPr>
              <a:t>Thyroglobulin</a:t>
            </a: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 (</a:t>
            </a:r>
            <a:r>
              <a:rPr lang="en-US" sz="3500" dirty="0" err="1" smtClean="0">
                <a:latin typeface="Cordia New" pitchFamily="34" charset="-34"/>
                <a:cs typeface="Cordia New" pitchFamily="34" charset="-34"/>
              </a:rPr>
              <a:t>Tg</a:t>
            </a: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)</a:t>
            </a: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en-US" sz="35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500" dirty="0" smtClean="0">
                <a:latin typeface="Cordia New" pitchFamily="34" charset="-34"/>
                <a:cs typeface="Cordia New" pitchFamily="34" charset="-34"/>
              </a:rPr>
              <a:t>ปริมาณไอโอดีนในปัสสาวะ </a:t>
            </a:r>
            <a:r>
              <a:rPr lang="en-US" sz="3500" dirty="0" smtClean="0">
                <a:latin typeface="Cordia New" pitchFamily="34" charset="-34"/>
                <a:cs typeface="Cordia New" pitchFamily="34" charset="-34"/>
              </a:rPr>
              <a:t>(Urinary iodine, UI)</a:t>
            </a: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endParaRPr lang="en-US" sz="35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572560" cy="4525963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0099"/>
              </a:buClr>
              <a:buNone/>
            </a:pPr>
            <a:r>
              <a:rPr lang="th-TH" sz="2800" b="1" u="sng" dirty="0" smtClean="0">
                <a:latin typeface="Cordia New" pitchFamily="34" charset="-34"/>
                <a:cs typeface="Cordia New" pitchFamily="34" charset="-34"/>
              </a:rPr>
              <a:t>ตารางที่ </a:t>
            </a:r>
            <a:r>
              <a:rPr lang="en-US" sz="2800" b="1" u="sng" dirty="0" smtClean="0">
                <a:latin typeface="Cordia New" pitchFamily="34" charset="-34"/>
                <a:cs typeface="Cordia New" pitchFamily="34" charset="-34"/>
              </a:rPr>
              <a:t>2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การประเมินภาวะโภชนาการไอโอดีนและการได้รับสารไอโอดีน </a:t>
            </a:r>
            <a:endParaRPr lang="en-US" sz="28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None/>
            </a:pP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            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จากปริมาณไอโอดีนในปัสสาวะ</a:t>
            </a:r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14282" y="2071679"/>
          <a:ext cx="8715436" cy="417798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42549"/>
                <a:gridCol w="1959179"/>
                <a:gridCol w="3013708"/>
              </a:tblGrid>
              <a:tr h="832388">
                <a:tc>
                  <a:txBody>
                    <a:bodyPr/>
                    <a:lstStyle/>
                    <a:p>
                      <a:r>
                        <a:rPr lang="th-TH" sz="2500" dirty="0" err="1" smtClean="0">
                          <a:latin typeface="Cordia New" pitchFamily="34" charset="-34"/>
                          <a:cs typeface="Cordia New" pitchFamily="34" charset="-34"/>
                        </a:rPr>
                        <a:t>ค่ามัธย</a:t>
                      </a:r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ฐานปริมาณไอ</a:t>
                      </a:r>
                      <a:r>
                        <a:rPr lang="th-TH" sz="2500" dirty="0" err="1" smtClean="0">
                          <a:latin typeface="Cordia New" pitchFamily="34" charset="-34"/>
                          <a:cs typeface="Cordia New" pitchFamily="34" charset="-34"/>
                        </a:rPr>
                        <a:t>ดีน</a:t>
                      </a:r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ในปัสสาวะ</a:t>
                      </a:r>
                      <a:endParaRPr lang="en-US" sz="25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ctr"/>
                      <a:r>
                        <a:rPr lang="en-US" sz="2500" dirty="0" smtClean="0">
                          <a:latin typeface="Cordia New" pitchFamily="34" charset="-34"/>
                          <a:cs typeface="Cordia New" pitchFamily="34" charset="-34"/>
                        </a:rPr>
                        <a:t>(µg/l)</a:t>
                      </a:r>
                      <a:endParaRPr lang="en-US" sz="25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การได้รับไอโอดีน</a:t>
                      </a:r>
                      <a:endParaRPr lang="en-US" sz="25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ภาวะโภชนาการของไอโอดีน</a:t>
                      </a:r>
                      <a:endParaRPr lang="en-US" sz="25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107">
                <a:tc>
                  <a:txBody>
                    <a:bodyPr/>
                    <a:lstStyle/>
                    <a:p>
                      <a:pPr algn="l"/>
                      <a:endParaRPr lang="en-US" sz="500" b="1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l"/>
                      <a:r>
                        <a:rPr lang="th-TH" sz="2500" b="1" dirty="0" smtClean="0">
                          <a:latin typeface="Cordia New" pitchFamily="34" charset="-34"/>
                          <a:cs typeface="Cordia New" pitchFamily="34" charset="-34"/>
                        </a:rPr>
                        <a:t>เด็กวัยเรียน อายุ </a:t>
                      </a:r>
                      <a:r>
                        <a:rPr lang="en-US" sz="2500" b="1" dirty="0" smtClean="0">
                          <a:latin typeface="Cordia New" pitchFamily="34" charset="-34"/>
                          <a:cs typeface="Cordia New" pitchFamily="34" charset="-34"/>
                        </a:rPr>
                        <a:t>≥ 6 </a:t>
                      </a:r>
                      <a:r>
                        <a:rPr lang="th-TH" sz="2500" b="1" dirty="0" smtClean="0">
                          <a:latin typeface="Cordia New" pitchFamily="34" charset="-34"/>
                          <a:cs typeface="Cordia New" pitchFamily="34" charset="-34"/>
                        </a:rPr>
                        <a:t>ปี</a:t>
                      </a:r>
                      <a:endParaRPr lang="en-US" sz="25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5908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rdia New" pitchFamily="34" charset="-34"/>
                          <a:cs typeface="Cordia New" pitchFamily="34" charset="-34"/>
                        </a:rPr>
                        <a:t>&lt;</a:t>
                      </a:r>
                      <a:r>
                        <a:rPr lang="en-US" sz="25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20</a:t>
                      </a:r>
                    </a:p>
                    <a:p>
                      <a:pPr algn="ctr"/>
                      <a:r>
                        <a:rPr lang="en-US" sz="2500" dirty="0" smtClean="0">
                          <a:latin typeface="Cordia New" pitchFamily="34" charset="-34"/>
                          <a:cs typeface="Cordia New" pitchFamily="34" charset="-34"/>
                        </a:rPr>
                        <a:t>20-49</a:t>
                      </a:r>
                    </a:p>
                    <a:p>
                      <a:pPr algn="ctr"/>
                      <a:r>
                        <a:rPr lang="en-US" sz="2500" dirty="0" smtClean="0">
                          <a:latin typeface="Cordia New" pitchFamily="34" charset="-34"/>
                          <a:cs typeface="Cordia New" pitchFamily="34" charset="-34"/>
                        </a:rPr>
                        <a:t>50-99</a:t>
                      </a:r>
                    </a:p>
                    <a:p>
                      <a:pPr algn="ctr"/>
                      <a:r>
                        <a:rPr lang="en-US" sz="2500" dirty="0" smtClean="0">
                          <a:latin typeface="Cordia New" pitchFamily="34" charset="-34"/>
                          <a:cs typeface="Cordia New" pitchFamily="34" charset="-34"/>
                        </a:rPr>
                        <a:t>100-199</a:t>
                      </a:r>
                    </a:p>
                    <a:p>
                      <a:pPr algn="ctr"/>
                      <a:r>
                        <a:rPr lang="en-US" sz="2500" dirty="0" smtClean="0">
                          <a:latin typeface="Cordia New" pitchFamily="34" charset="-34"/>
                          <a:cs typeface="Cordia New" pitchFamily="34" charset="-34"/>
                        </a:rPr>
                        <a:t>200-299</a:t>
                      </a:r>
                    </a:p>
                    <a:p>
                      <a:pPr algn="ctr"/>
                      <a:r>
                        <a:rPr lang="en-US" sz="2500" dirty="0" smtClean="0">
                          <a:latin typeface="Cordia New" pitchFamily="34" charset="-34"/>
                          <a:cs typeface="Cordia New" pitchFamily="34" charset="-34"/>
                        </a:rPr>
                        <a:t>&gt;300</a:t>
                      </a:r>
                      <a:endParaRPr lang="en-US" sz="25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ไม่พอ</a:t>
                      </a:r>
                      <a:endParaRPr lang="en-US" sz="2600" dirty="0" smtClean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ไม่พอ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ไม่พอ</a:t>
                      </a:r>
                      <a:endParaRPr lang="en-US" sz="2600" dirty="0" smtClean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b="1" dirty="0" smtClean="0">
                          <a:solidFill>
                            <a:srgbClr val="33CC33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เพียงพอ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เกินพอ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เกินขนาด</a:t>
                      </a:r>
                      <a:endParaRPr lang="en-US" sz="260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ขาดไอโอดีนระดับรุนแรง</a:t>
                      </a:r>
                      <a:endParaRPr lang="en-US" sz="25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ขาดไอโอดีนระดับปานกลาง</a:t>
                      </a:r>
                      <a:endParaRPr lang="en-US" sz="25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ขาดไอโอดีนระดับน้อย</a:t>
                      </a:r>
                      <a:endParaRPr lang="en-US" sz="25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l"/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ไม่ขาดไอโอดีน</a:t>
                      </a:r>
                    </a:p>
                    <a:p>
                      <a:pPr algn="l"/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เสี่ยงต่อการได้รับไอโอดีนเกิน</a:t>
                      </a:r>
                    </a:p>
                    <a:p>
                      <a:pPr algn="l"/>
                      <a:r>
                        <a:rPr lang="th-TH" sz="2500" dirty="0" smtClean="0">
                          <a:latin typeface="Cordia New" pitchFamily="34" charset="-34"/>
                          <a:cs typeface="Cordia New" pitchFamily="34" charset="-34"/>
                        </a:rPr>
                        <a:t>เสียงต่อการเกิดภาวะ</a:t>
                      </a:r>
                      <a:r>
                        <a:rPr lang="th-TH" sz="25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en-US" sz="25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Thyroid hormone </a:t>
                      </a:r>
                      <a:r>
                        <a:rPr lang="th-TH" sz="25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สูง</a:t>
                      </a:r>
                      <a:r>
                        <a:rPr lang="en-US" sz="25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lang="en-US" sz="25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71406" y="6417254"/>
            <a:ext cx="871543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rgbClr val="000099"/>
              </a:buCl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*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เด็กอายุ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3-5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ปี คณะอนุกรรมการเฝ้าระวังและติดตามการขาดสารไอโอดีนในกลุ่มเสี่ยงมีมติให้ใช้การประเมินเช่นเดียวกับเด็กวัยเรียน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4</a:t>
            </a:fld>
            <a:endParaRPr lang="es-ES" dirty="0"/>
          </a:p>
        </p:txBody>
      </p:sp>
      <p:pic>
        <p:nvPicPr>
          <p:cNvPr id="10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1" name="ชื่อเรื่อง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บทนำ (ต่อ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571472" y="1142984"/>
          <a:ext cx="821537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ตัวเชื่อมต่อตรง 6"/>
          <p:cNvCxnSpPr/>
          <p:nvPr/>
        </p:nvCxnSpPr>
        <p:spPr>
          <a:xfrm>
            <a:off x="2214546" y="2714620"/>
            <a:ext cx="4857784" cy="1588"/>
          </a:xfrm>
          <a:prstGeom prst="line">
            <a:avLst/>
          </a:prstGeom>
          <a:ln w="38100">
            <a:solidFill>
              <a:srgbClr val="33CC33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928662" y="5429264"/>
            <a:ext cx="6072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   </a:t>
            </a:r>
            <a:r>
              <a:rPr lang="th-TH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กราฟที่ </a:t>
            </a:r>
            <a:r>
              <a:rPr lang="en-US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1</a:t>
            </a:r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แสดง</a:t>
            </a:r>
            <a:r>
              <a:rPr lang="th-TH" sz="2600" b="1" kern="0" dirty="0" err="1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ค่ามัธย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ฐานปริมาณไอโอดีนในปัสสาวะ</a:t>
            </a:r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  </a:t>
            </a:r>
          </a:p>
          <a:p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                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ของหญิงตั้งครรภ์ทั้งประเทศ ปี</a:t>
            </a:r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</a:t>
            </a:r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2553-2557</a:t>
            </a:r>
            <a:endParaRPr lang="en-US" sz="2600" b="1" dirty="0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5</a:t>
            </a:fld>
            <a:endParaRPr lang="es-ES" dirty="0"/>
          </a:p>
        </p:txBody>
      </p:sp>
      <p:pic>
        <p:nvPicPr>
          <p:cNvPr id="11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บทนำ (ต่อ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500034" y="1285860"/>
          <a:ext cx="81439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714480" y="3786190"/>
            <a:ext cx="5357850" cy="1588"/>
          </a:xfrm>
          <a:prstGeom prst="line">
            <a:avLst/>
          </a:prstGeom>
          <a:ln w="38100">
            <a:solidFill>
              <a:srgbClr val="33CC33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1714480" y="2928934"/>
            <a:ext cx="5429288" cy="1588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สี่เหลี่ยมผืนผ้า 8"/>
          <p:cNvSpPr/>
          <p:nvPr/>
        </p:nvSpPr>
        <p:spPr>
          <a:xfrm>
            <a:off x="0" y="5214950"/>
            <a:ext cx="9144000" cy="16927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   </a:t>
            </a:r>
            <a:r>
              <a:rPr lang="th-TH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กราฟที่ </a:t>
            </a:r>
            <a:r>
              <a:rPr lang="en-US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2 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แสดง</a:t>
            </a:r>
            <a:r>
              <a:rPr lang="th-TH" sz="2600" b="1" kern="0" dirty="0" err="1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ค่ามัธย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ฐานปริมาณไอโอดีนจากงานเฝ้าระวังและติดตามภาวะขาด</a:t>
            </a:r>
          </a:p>
          <a:p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                สารไอโอดีนในเด็กอายุ 3-5 ปี ระหว่างปี 2554-2556 (ปีละ 25-26 จังหวัด)</a:t>
            </a:r>
          </a:p>
          <a:p>
            <a:endParaRPr lang="th-TH" sz="2600" b="1" kern="0" dirty="0" smtClean="0">
              <a:solidFill>
                <a:srgbClr val="000000"/>
              </a:solidFill>
              <a:latin typeface="Cordia New" pitchFamily="34" charset="-34"/>
              <a:ea typeface="+mj-ea"/>
              <a:cs typeface="Cordia New" pitchFamily="34" charset="-34"/>
            </a:endParaRPr>
          </a:p>
          <a:p>
            <a:endParaRPr lang="th-TH" sz="2600" b="1" kern="0" dirty="0" smtClean="0">
              <a:solidFill>
                <a:srgbClr val="000000"/>
              </a:solid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12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บทนำ (ต่อ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/>
        </p:nvGraphicFramePr>
        <p:xfrm>
          <a:off x="214282" y="1142984"/>
          <a:ext cx="8643998" cy="464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0" y="5715016"/>
            <a:ext cx="9144000" cy="12926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rgbClr val="000099"/>
              </a:buClr>
            </a:pPr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  </a:t>
            </a:r>
            <a:r>
              <a:rPr lang="th-TH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กราฟที่ </a:t>
            </a:r>
            <a:r>
              <a:rPr lang="en-US" sz="2600" b="1" u="sng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3</a:t>
            </a:r>
            <a:r>
              <a:rPr lang="en-US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 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แสดง</a:t>
            </a:r>
            <a:r>
              <a:rPr lang="th-TH" sz="2600" b="1" kern="0" dirty="0" err="1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ค่ามัธย</a:t>
            </a:r>
            <a:r>
              <a:rPr lang="th-TH" sz="2600" b="1" kern="0" dirty="0" smtClean="0">
                <a:solidFill>
                  <a:srgbClr val="000000"/>
                </a:solidFill>
                <a:latin typeface="Cordia New" pitchFamily="34" charset="-34"/>
                <a:ea typeface="+mj-ea"/>
                <a:cs typeface="Cordia New" pitchFamily="34" charset="-34"/>
              </a:rPr>
              <a:t>ฐานปริมาณไอโอดีนจาก</a:t>
            </a:r>
            <a:r>
              <a:rPr lang="th-TH" sz="2600" b="1" dirty="0" smtClean="0">
                <a:latin typeface="Cordia New" pitchFamily="34" charset="-34"/>
                <a:cs typeface="Cordia New" pitchFamily="34" charset="-34"/>
              </a:rPr>
              <a:t>งานเฝ้าระวังและติดตามภาวะ</a:t>
            </a:r>
            <a:endParaRPr lang="en-US" sz="26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</a:pPr>
            <a:r>
              <a:rPr lang="en-US" sz="2600" b="1" dirty="0" smtClean="0">
                <a:latin typeface="Cordia New" pitchFamily="34" charset="-34"/>
                <a:cs typeface="Cordia New" pitchFamily="34" charset="-34"/>
              </a:rPr>
              <a:t>                </a:t>
            </a:r>
            <a:r>
              <a:rPr lang="th-TH" sz="2600" b="1" dirty="0" smtClean="0">
                <a:latin typeface="Cordia New" pitchFamily="34" charset="-34"/>
                <a:cs typeface="Cordia New" pitchFamily="34" charset="-34"/>
              </a:rPr>
              <a:t>ขาดสารไอโอดีนในกลุ่มเด็กอายุ </a:t>
            </a:r>
            <a:r>
              <a:rPr lang="en-US" sz="2600" b="1" dirty="0" smtClean="0">
                <a:latin typeface="Cordia New" pitchFamily="34" charset="-34"/>
                <a:cs typeface="Cordia New" pitchFamily="34" charset="-34"/>
              </a:rPr>
              <a:t>3-5 </a:t>
            </a:r>
            <a:r>
              <a:rPr lang="th-TH" sz="2600" b="1" dirty="0" smtClean="0">
                <a:latin typeface="Cordia New" pitchFamily="34" charset="-34"/>
                <a:cs typeface="Cordia New" pitchFamily="34" charset="-34"/>
              </a:rPr>
              <a:t>ปี ในพื้นที่ภาคเหนือ ปี </a:t>
            </a:r>
            <a:r>
              <a:rPr lang="en-US" sz="2600" b="1" dirty="0" smtClean="0">
                <a:latin typeface="Cordia New" pitchFamily="34" charset="-34"/>
                <a:cs typeface="Cordia New" pitchFamily="34" charset="-34"/>
              </a:rPr>
              <a:t>2554-2556</a:t>
            </a:r>
          </a:p>
          <a:p>
            <a:pPr>
              <a:buClr>
                <a:srgbClr val="000099"/>
              </a:buClr>
            </a:pPr>
            <a:endParaRPr lang="th-TH" sz="2600" b="1" kern="0" dirty="0" smtClean="0">
              <a:solidFill>
                <a:srgbClr val="000000"/>
              </a:solid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7</a:t>
            </a:fld>
            <a:endParaRPr lang="es-ES" dirty="0"/>
          </a:p>
        </p:txBody>
      </p:sp>
      <p:pic>
        <p:nvPicPr>
          <p:cNvPr id="8" name="Picture 8" descr="สำนักโภชนากา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  <p:sp>
        <p:nvSpPr>
          <p:cNvPr id="9" name="ชื่อเรื่อง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2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บทนำ (ต่อ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CC0099"/>
                  </a:solidFill>
                </a:uFill>
                <a:latin typeface="Cordia New" pitchFamily="34" charset="-34"/>
                <a:ea typeface="+mj-ea"/>
                <a:cs typeface="Cordia New" pitchFamily="34" charset="-34"/>
              </a:rPr>
              <a:t>)</a:t>
            </a: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>
                <a:solidFill>
                  <a:srgbClr val="CC0099"/>
                </a:solidFill>
              </a:uFill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57174"/>
            <a:ext cx="9144000" cy="1143000"/>
          </a:xfrm>
        </p:spPr>
        <p:txBody>
          <a:bodyPr/>
          <a:lstStyle/>
          <a:p>
            <a:r>
              <a:rPr lang="th-TH" sz="40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วัตถุประสงค์</a:t>
            </a:r>
            <a:endParaRPr lang="en-US" sz="4000" b="1" u="sng" dirty="0">
              <a:uFill>
                <a:solidFill>
                  <a:srgbClr val="CC0099"/>
                </a:solidFill>
              </a:u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4282" y="1403367"/>
            <a:ext cx="8643998" cy="4525963"/>
          </a:xfrm>
        </p:spPr>
        <p:txBody>
          <a:bodyPr/>
          <a:lstStyle/>
          <a:p>
            <a:pPr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700" b="1" dirty="0" smtClean="0">
                <a:latin typeface="Cordia New" pitchFamily="34" charset="-34"/>
                <a:cs typeface="Cordia New" pitchFamily="34" charset="-34"/>
              </a:rPr>
              <a:t>วัตถุประสงค์งานวิจัย</a:t>
            </a:r>
            <a:endParaRPr lang="en-US" sz="37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Clr>
                <a:srgbClr val="000099"/>
              </a:buClr>
              <a:buNone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sz="3500" dirty="0" smtClean="0">
                <a:solidFill>
                  <a:srgbClr val="009900"/>
                </a:solidFill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3500" dirty="0" smtClean="0">
                <a:solidFill>
                  <a:srgbClr val="009900"/>
                </a:solidFill>
                <a:latin typeface="Cordia New" pitchFamily="34" charset="-34"/>
                <a:cs typeface="Cordia New" pitchFamily="34" charset="-34"/>
              </a:rPr>
              <a:t>เพื่อศึกษาสถานการณ์โรคขาดสารไอโอดีนในกลุ่มเด็กอายุ 3-5 ปี</a:t>
            </a:r>
            <a:endParaRPr lang="en-US" sz="3500" dirty="0" smtClean="0">
              <a:solidFill>
                <a:srgbClr val="009900"/>
              </a:solidFill>
              <a:latin typeface="Cordia New" pitchFamily="34" charset="-34"/>
              <a:cs typeface="Cordia New" pitchFamily="34" charset="-34"/>
            </a:endParaRP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sz="3500" dirty="0" smtClean="0">
                <a:solidFill>
                  <a:srgbClr val="009900"/>
                </a:solidFill>
                <a:latin typeface="Cordia New" pitchFamily="34" charset="-34"/>
                <a:cs typeface="Cordia New" pitchFamily="34" charset="-34"/>
              </a:rPr>
              <a:t>    </a:t>
            </a:r>
            <a:r>
              <a:rPr lang="th-TH" sz="3500" dirty="0" smtClean="0">
                <a:solidFill>
                  <a:srgbClr val="009900"/>
                </a:solidFill>
                <a:latin typeface="Cordia New" pitchFamily="34" charset="-34"/>
                <a:cs typeface="Cordia New" pitchFamily="34" charset="-34"/>
              </a:rPr>
              <a:t>ในภาคเหนือโดยการตรวจปริมาณไอโอดีนในปัสสาวะ</a:t>
            </a:r>
            <a:endParaRPr lang="en-US" sz="3500" dirty="0" smtClean="0">
              <a:solidFill>
                <a:srgbClr val="009900"/>
              </a:solidFill>
              <a:latin typeface="Cordia New" pitchFamily="34" charset="-34"/>
              <a:cs typeface="Cordia New" pitchFamily="34" charset="-34"/>
            </a:endParaRPr>
          </a:p>
          <a:p>
            <a:pPr marL="971550" lvl="1" indent="-514350">
              <a:buAutoNum type="arabicPeriod"/>
            </a:pPr>
            <a:endParaRPr lang="th-TH" sz="10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None/>
            </a:pPr>
            <a:r>
              <a:rPr lang="th-TH" sz="35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2.</a:t>
            </a:r>
            <a:r>
              <a:rPr lang="en-US" sz="35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5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เพื่อสำรวจพฤติกรรมการบริโภคอาหารของเด็ก</a:t>
            </a:r>
            <a:endParaRPr lang="en-US" sz="3500" dirty="0" smtClean="0">
              <a:solidFill>
                <a:srgbClr val="CC0099"/>
              </a:solidFill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None/>
            </a:pPr>
            <a:r>
              <a:rPr lang="th-TH" sz="3500" dirty="0" smtClean="0">
                <a:solidFill>
                  <a:srgbClr val="CC0099"/>
                </a:solidFill>
                <a:latin typeface="Cordia New" pitchFamily="34" charset="-34"/>
                <a:cs typeface="Cordia New" pitchFamily="34" charset="-34"/>
              </a:rPr>
              <a:t>    อายุ 3-5 ปี ในภาคเหนือ</a:t>
            </a: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6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74"/>
            <a:ext cx="9144000" cy="1143000"/>
          </a:xfrm>
        </p:spPr>
        <p:txBody>
          <a:bodyPr/>
          <a:lstStyle/>
          <a:p>
            <a:r>
              <a:rPr lang="th-TH" sz="4000" b="1" u="sng" dirty="0" smtClean="0">
                <a:solidFill>
                  <a:srgbClr val="000099"/>
                </a:solidFill>
                <a:uFill>
                  <a:solidFill>
                    <a:srgbClr val="CC0099"/>
                  </a:solidFill>
                </a:uFill>
                <a:latin typeface="Cordia New" pitchFamily="34" charset="-34"/>
                <a:cs typeface="Cordia New" pitchFamily="34" charset="-34"/>
              </a:rPr>
              <a:t>วิธีวิจัย</a:t>
            </a:r>
            <a:endParaRPr lang="en-US" sz="4000" b="1" u="sng" dirty="0">
              <a:solidFill>
                <a:schemeClr val="bg2">
                  <a:lumMod val="10000"/>
                </a:schemeClr>
              </a:solidFill>
              <a:uFill>
                <a:solidFill>
                  <a:srgbClr val="CC0099"/>
                </a:solidFill>
              </a:u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572560" cy="4525963"/>
          </a:xfrm>
        </p:spPr>
        <p:txBody>
          <a:bodyPr/>
          <a:lstStyle/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พื้นที่วิจัยและกำหนดขนาดตัวอย่าง</a:t>
            </a:r>
            <a:endParaRPr lang="en-US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3400" b="1" dirty="0" smtClean="0">
                <a:solidFill>
                  <a:srgbClr val="009900"/>
                </a:solidFill>
                <a:latin typeface="Cordia New" pitchFamily="34" charset="-34"/>
                <a:cs typeface="Cordia New" pitchFamily="34" charset="-34"/>
              </a:rPr>
              <a:t>พื้นที่วิจัย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ใช้วิธีเลือกตัวอย่างสุ่มแบบง่าย (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Simple random sampling)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 เพื่อเลือกจังหวัดที่จะเป็นตัวแทนภาคเหนือ </a:t>
            </a:r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  <a:p>
            <a:pPr lvl="2">
              <a:spcBef>
                <a:spcPts val="0"/>
              </a:spcBef>
              <a:buClr>
                <a:srgbClr val="000099"/>
              </a:buClr>
              <a:buNone/>
            </a:pPr>
            <a:endParaRPr lang="en-US" sz="1000" dirty="0" smtClean="0">
              <a:latin typeface="Cordia New" pitchFamily="34" charset="-34"/>
              <a:cs typeface="Cordia New" pitchFamily="34" charset="-34"/>
            </a:endParaRPr>
          </a:p>
          <a:p>
            <a:pPr lvl="2">
              <a:spcBef>
                <a:spcPts val="0"/>
              </a:spcBef>
              <a:buClr>
                <a:srgbClr val="000099"/>
              </a:buClr>
              <a:buNone/>
            </a:pP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-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 จังหวัดลำปาง </a:t>
            </a:r>
            <a:endParaRPr lang="en-US" sz="3000" dirty="0" smtClean="0">
              <a:latin typeface="Cordia New" pitchFamily="34" charset="-34"/>
              <a:cs typeface="Cordia New" pitchFamily="34" charset="-34"/>
            </a:endParaRPr>
          </a:p>
          <a:p>
            <a:pPr lvl="2">
              <a:spcBef>
                <a:spcPts val="0"/>
              </a:spcBef>
              <a:buClr>
                <a:srgbClr val="000099"/>
              </a:buClr>
              <a:buNone/>
            </a:pPr>
            <a:r>
              <a:rPr lang="en-US" sz="3000" dirty="0" smtClean="0">
                <a:latin typeface="Cordia New" pitchFamily="34" charset="-34"/>
                <a:cs typeface="Cordia New" pitchFamily="34" charset="-34"/>
              </a:rPr>
              <a:t>-</a:t>
            </a:r>
            <a:r>
              <a:rPr lang="th-TH" sz="3000" dirty="0" smtClean="0">
                <a:latin typeface="Cordia New" pitchFamily="34" charset="-34"/>
                <a:cs typeface="Cordia New" pitchFamily="34" charset="-34"/>
              </a:rPr>
              <a:t> จังหวัดเพชรบูรณ์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endParaRPr lang="th-TH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Clr>
                <a:srgbClr val="000099"/>
              </a:buClr>
              <a:buFont typeface="Wingdings" pitchFamily="2" charset="2"/>
              <a:buChar char="Ø"/>
            </a:pPr>
            <a:endParaRPr lang="en-US" sz="36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500834"/>
            <a:ext cx="1285852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E39-B074-4119-81EE-0B1236F6FF27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6" name="Picture 8" descr="สำนักโภชนากา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92" y="0"/>
            <a:ext cx="1000108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9.8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1944</Words>
  <Application>Microsoft Office PowerPoint</Application>
  <PresentationFormat>นำเสนอทางหน้าจอ (4:3)</PresentationFormat>
  <Paragraphs>604</Paragraphs>
  <Slides>28</Slides>
  <Notes>2</Notes>
  <HiddenSlides>5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Diseño predeterminado</vt:lpstr>
      <vt:lpstr>การศึกษาพฤติกรรมการบริโภคอาหารที่มีผลต่อปริมาณไอโอดีนในปัสสาวะของเด็กอายุ 3-5 ปี ในภาคเหนือ</vt:lpstr>
      <vt:lpstr>บทนำ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วัตถุประสงค์</vt:lpstr>
      <vt:lpstr>วิธีวิจัย</vt:lpstr>
      <vt:lpstr>ภาพนิ่ง 10</vt:lpstr>
      <vt:lpstr>ภาพนิ่ง 11</vt:lpstr>
      <vt:lpstr>ภาพนิ่ง 12</vt:lpstr>
      <vt:lpstr>ภาพนิ่ง 13</vt:lpstr>
      <vt:lpstr>ผลการวิจัย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สรุปผลการวิจัย</vt:lpstr>
      <vt:lpstr>Presentation outline</vt:lpstr>
      <vt:lpstr>Introduction</vt:lpstr>
      <vt:lpstr>Introduction (cont.)</vt:lpstr>
      <vt:lpstr>ภาพนิ่ง 27</vt:lpstr>
      <vt:lpstr>Erythrosine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lenovo</cp:lastModifiedBy>
  <cp:revision>94</cp:revision>
  <dcterms:created xsi:type="dcterms:W3CDTF">2009-09-08T02:07:17Z</dcterms:created>
  <dcterms:modified xsi:type="dcterms:W3CDTF">2015-06-14T20:55:32Z</dcterms:modified>
</cp:coreProperties>
</file>