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จำนวนผู้ป่วยแยกตามกลุ่มโรค 5  กลุ่ม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ระบบทางเดินหายใจ</c:v>
                </c:pt>
                <c:pt idx="1">
                  <c:v>ระบบหัวใจและหลอดเลือด</c:v>
                </c:pt>
                <c:pt idx="2">
                  <c:v>ระบบผิวหนัง</c:v>
                </c:pt>
                <c:pt idx="3">
                  <c:v>ระบบสายตา</c:v>
                </c:pt>
                <c:pt idx="4">
                  <c:v>ระบบประสาท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36541</c:v>
                </c:pt>
                <c:pt idx="1">
                  <c:v>4599</c:v>
                </c:pt>
                <c:pt idx="2">
                  <c:v>5072</c:v>
                </c:pt>
                <c:pt idx="3">
                  <c:v>12690</c:v>
                </c:pt>
                <c:pt idx="4">
                  <c:v>6363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299520"/>
        <c:axId val="146313600"/>
        <c:axId val="0"/>
      </c:bar3DChart>
      <c:catAx>
        <c:axId val="14629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6313600"/>
        <c:crosses val="autoZero"/>
        <c:auto val="1"/>
        <c:lblAlgn val="ctr"/>
        <c:lblOffset val="100"/>
        <c:noMultiLvlLbl val="0"/>
      </c:catAx>
      <c:valAx>
        <c:axId val="14631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29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อาการที่พบมากที่สุด 10 อันดับ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ngsana New" pitchFamily="18" charset="-34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คัดจมูก</c:v>
                </c:pt>
                <c:pt idx="1">
                  <c:v>มีน้ำมูก</c:v>
                </c:pt>
                <c:pt idx="2">
                  <c:v>แสบหรือคันตา</c:v>
                </c:pt>
                <c:pt idx="3">
                  <c:v>คันตามร่างกาย</c:v>
                </c:pt>
                <c:pt idx="4">
                  <c:v>ปวดศรีษะ</c:v>
                </c:pt>
                <c:pt idx="5">
                  <c:v>เสียงแหบ</c:v>
                </c:pt>
                <c:pt idx="6">
                  <c:v>ไอแห้ง</c:v>
                </c:pt>
                <c:pt idx="7">
                  <c:v>แสบจมูก</c:v>
                </c:pt>
                <c:pt idx="8">
                  <c:v>มองภาพไม่ชัด</c:v>
                </c:pt>
                <c:pt idx="9">
                  <c:v>น้ำตาไหล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10765</c:v>
                </c:pt>
                <c:pt idx="1">
                  <c:v>5054</c:v>
                </c:pt>
                <c:pt idx="2">
                  <c:v>5030</c:v>
                </c:pt>
                <c:pt idx="3">
                  <c:v>3746</c:v>
                </c:pt>
                <c:pt idx="4">
                  <c:v>3569</c:v>
                </c:pt>
                <c:pt idx="5">
                  <c:v>3431</c:v>
                </c:pt>
                <c:pt idx="6">
                  <c:v>3222</c:v>
                </c:pt>
                <c:pt idx="7">
                  <c:v>3200</c:v>
                </c:pt>
                <c:pt idx="8">
                  <c:v>3192</c:v>
                </c:pt>
                <c:pt idx="9">
                  <c:v>3134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956672"/>
        <c:axId val="146958208"/>
        <c:axId val="0"/>
      </c:bar3DChart>
      <c:catAx>
        <c:axId val="146956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6958208"/>
        <c:crosses val="autoZero"/>
        <c:auto val="1"/>
        <c:lblAlgn val="ctr"/>
        <c:lblOffset val="100"/>
        <c:noMultiLvlLbl val="0"/>
      </c:catAx>
      <c:valAx>
        <c:axId val="1469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695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คัดจมูก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0-15</c:v>
                </c:pt>
                <c:pt idx="1">
                  <c:v>16-25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56-65</c:v>
                </c:pt>
                <c:pt idx="6">
                  <c:v>65 ปี ขึ้นไป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230</c:v>
                </c:pt>
                <c:pt idx="1">
                  <c:v>625</c:v>
                </c:pt>
                <c:pt idx="2">
                  <c:v>1850</c:v>
                </c:pt>
                <c:pt idx="3">
                  <c:v>1500</c:v>
                </c:pt>
                <c:pt idx="4">
                  <c:v>2560</c:v>
                </c:pt>
                <c:pt idx="5">
                  <c:v>3000</c:v>
                </c:pt>
                <c:pt idx="6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มีน้ำมูก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0-15</c:v>
                </c:pt>
                <c:pt idx="1">
                  <c:v>16-25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56-65</c:v>
                </c:pt>
                <c:pt idx="6">
                  <c:v>65 ปี ขึ้นไป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235</c:v>
                </c:pt>
                <c:pt idx="1">
                  <c:v>550</c:v>
                </c:pt>
                <c:pt idx="2">
                  <c:v>700</c:v>
                </c:pt>
                <c:pt idx="3">
                  <c:v>800</c:v>
                </c:pt>
                <c:pt idx="4">
                  <c:v>500</c:v>
                </c:pt>
                <c:pt idx="5">
                  <c:v>1249</c:v>
                </c:pt>
                <c:pt idx="6">
                  <c:v>1020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แสบหรือคันตา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0-15</c:v>
                </c:pt>
                <c:pt idx="1">
                  <c:v>16-25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56-65</c:v>
                </c:pt>
                <c:pt idx="6">
                  <c:v>65 ปี ขึ้นไป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210</c:v>
                </c:pt>
                <c:pt idx="1">
                  <c:v>350</c:v>
                </c:pt>
                <c:pt idx="2">
                  <c:v>570</c:v>
                </c:pt>
                <c:pt idx="3">
                  <c:v>750</c:v>
                </c:pt>
                <c:pt idx="4">
                  <c:v>750</c:v>
                </c:pt>
                <c:pt idx="5">
                  <c:v>1800</c:v>
                </c:pt>
                <c:pt idx="6">
                  <c:v>600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คันตามร่างกาย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0-15</c:v>
                </c:pt>
                <c:pt idx="1">
                  <c:v>16-25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56-65</c:v>
                </c:pt>
                <c:pt idx="6">
                  <c:v>65 ปี ขึ้นไป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150</c:v>
                </c:pt>
                <c:pt idx="1">
                  <c:v>225</c:v>
                </c:pt>
                <c:pt idx="2">
                  <c:v>470</c:v>
                </c:pt>
                <c:pt idx="3">
                  <c:v>700</c:v>
                </c:pt>
                <c:pt idx="4">
                  <c:v>1281</c:v>
                </c:pt>
                <c:pt idx="5">
                  <c:v>500</c:v>
                </c:pt>
                <c:pt idx="6">
                  <c:v>420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ปวดศรีษะ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0-15</c:v>
                </c:pt>
                <c:pt idx="1">
                  <c:v>16-25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56-65</c:v>
                </c:pt>
                <c:pt idx="6">
                  <c:v>65 ปี ขึ้นไป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140</c:v>
                </c:pt>
                <c:pt idx="1">
                  <c:v>235</c:v>
                </c:pt>
                <c:pt idx="2">
                  <c:v>330</c:v>
                </c:pt>
                <c:pt idx="3">
                  <c:v>750</c:v>
                </c:pt>
                <c:pt idx="4">
                  <c:v>555</c:v>
                </c:pt>
                <c:pt idx="5">
                  <c:v>385</c:v>
                </c:pt>
                <c:pt idx="6">
                  <c:v>1174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842560"/>
        <c:axId val="147844096"/>
        <c:axId val="0"/>
      </c:bar3DChart>
      <c:catAx>
        <c:axId val="14784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7844096"/>
        <c:crosses val="autoZero"/>
        <c:auto val="1"/>
        <c:lblAlgn val="ctr"/>
        <c:lblOffset val="100"/>
        <c:noMultiLvlLbl val="0"/>
      </c:catAx>
      <c:valAx>
        <c:axId val="14784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84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41AED4E-5482-4BB8-9668-EC7CC27D5492}" type="datetimeFigureOut">
              <a:rPr lang="th-TH" smtClean="0"/>
              <a:pPr/>
              <a:t>15/06/58</a:t>
            </a:fld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244936-6FC8-403D-B364-76A5C389106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8143932" cy="2041529"/>
          </a:xfrm>
        </p:spPr>
        <p:txBody>
          <a:bodyPr>
            <a:normAutofit fontScale="90000"/>
          </a:bodyPr>
          <a:lstStyle/>
          <a:p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>การศึกษา</a:t>
            </a:r>
            <a:r>
              <a:rPr lang="th-TH" sz="3200" b="1" dirty="0"/>
              <a:t>ความสัมพันธ์ระหว่างการเกิดอาการที่เฝ้าระวังกับ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h-TH" sz="3200" b="1" dirty="0"/>
              <a:t>ปริมาณมลพิษในอากาศ ๕ ชนิดในช่วงที่มีปัญหาหมอกควัน ปี ๒๕๕๕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h-TH" sz="3200" b="1" dirty="0"/>
              <a:t>กรณีศึกษาพื้นที่ จ.เชียงใหม่</a:t>
            </a:r>
            <a:r>
              <a:rPr lang="en-US" sz="3200" dirty="0"/>
              <a:t/>
            </a:r>
            <a:br>
              <a:rPr lang="en-US" sz="3200" dirty="0"/>
            </a:br>
            <a:endParaRPr lang="th-TH" sz="32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14414" y="4000504"/>
            <a:ext cx="6400800" cy="1752600"/>
          </a:xfrm>
        </p:spPr>
        <p:txBody>
          <a:bodyPr>
            <a:normAutofit/>
          </a:bodyPr>
          <a:lstStyle/>
          <a:p>
            <a:r>
              <a:rPr lang="th-TH" sz="2400" dirty="0" err="1" smtClean="0"/>
              <a:t>เอนก</a:t>
            </a:r>
            <a:r>
              <a:rPr lang="th-TH" sz="2400" dirty="0" smtClean="0"/>
              <a:t>   </a:t>
            </a:r>
            <a:r>
              <a:rPr lang="th-TH" sz="2400" dirty="0" err="1" smtClean="0"/>
              <a:t>ศิ</a:t>
            </a:r>
            <a:r>
              <a:rPr lang="th-TH" sz="2400" dirty="0" smtClean="0"/>
              <a:t>ริโหราชัย</a:t>
            </a:r>
          </a:p>
          <a:p>
            <a:r>
              <a:rPr lang="th-TH" sz="2400" dirty="0" smtClean="0"/>
              <a:t>กลุ่มพัฒนาอนามัยสิ่งแวดล้อม  ศูนย์อนามัยที่ 10 เชียงใหม่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วิธีการศึกษา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เครื่องมือทางสถิติ</a:t>
            </a:r>
          </a:p>
          <a:p>
            <a:pPr>
              <a:buNone/>
            </a:pPr>
            <a:r>
              <a:rPr lang="th-TH" dirty="0" smtClean="0"/>
              <a:t>    วิเคราะห์และแปรผลด้วยการใช้ </a:t>
            </a:r>
            <a:r>
              <a:rPr lang="en-US" sz="2400" dirty="0" smtClean="0"/>
              <a:t>Poisson Regression </a:t>
            </a:r>
            <a:r>
              <a:rPr lang="th-TH" dirty="0" smtClean="0"/>
              <a:t>ในการหาความสัมพันธ์และอิทธิพลระหว่างตัวแปร เพื่อสร้างเครื่องมือในการพยากรณ์ผลกระทบต่อสุขภาพ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ขั้นตอนการดำเนินการวิจัย</a:t>
            </a:r>
          </a:p>
          <a:p>
            <a:pPr>
              <a:buNone/>
            </a:pPr>
            <a:r>
              <a:rPr lang="th-TH" dirty="0" smtClean="0"/>
              <a:t>	- รวบรวมข้อมูลมลพิษอากาศจากกรมควบคุมมลพิษเป็นรายวัน</a:t>
            </a:r>
          </a:p>
          <a:p>
            <a:pPr>
              <a:buNone/>
            </a:pPr>
            <a:r>
              <a:rPr lang="th-TH" dirty="0" smtClean="0"/>
              <a:t>	- รวบรวมข้อมูลอาการที่เก็บโดยอสม.ทั้งจังหวัดเชียงใหม่เป็นรายวัน ผ่านการตรวจสอบโดยสำนักงานสาธารณสุขจังหวัด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วิธีการศึกษา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ศึกษาความสัมพันธ์เบื้องต้นด้วยการวิเคราะห์ </a:t>
            </a:r>
            <a:r>
              <a:rPr lang="en-US" sz="2400" dirty="0" smtClean="0"/>
              <a:t>Simple Linear Regression </a:t>
            </a:r>
            <a:r>
              <a:rPr lang="th-TH" dirty="0" smtClean="0"/>
              <a:t>เพื่อดูแนวโน้มความสัมพันธ์ และทำเป็นแผนภูมิ </a:t>
            </a:r>
            <a:r>
              <a:rPr lang="en-US" sz="2400" dirty="0" smtClean="0"/>
              <a:t>scatter plot  </a:t>
            </a:r>
            <a:r>
              <a:rPr lang="th-TH" dirty="0" smtClean="0"/>
              <a:t>พร้อมทั้งเลือกระยะ </a:t>
            </a:r>
            <a:r>
              <a:rPr lang="en-US" sz="2400" dirty="0" smtClean="0"/>
              <a:t>lag period </a:t>
            </a:r>
            <a:r>
              <a:rPr lang="th-TH" dirty="0" smtClean="0"/>
              <a:t>ที่เปรียบเทียบตั้งแต่ในวันเดียวกันกับวันถัดๆไปอีก 5 วันโดยเลือกวันที่ให้ค่า </a:t>
            </a:r>
            <a:r>
              <a:rPr lang="en-US" sz="2400" dirty="0" smtClean="0"/>
              <a:t>p-value</a:t>
            </a:r>
            <a:r>
              <a:rPr lang="en-US" dirty="0" smtClean="0"/>
              <a:t> </a:t>
            </a:r>
            <a:r>
              <a:rPr lang="th-TH" dirty="0" smtClean="0"/>
              <a:t>ต่ำที่สุด เพื่อลดจำนวนตัวแปรในการศึกษาขั้นต่อไป</a:t>
            </a:r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คำนวณและเลือกตัวแปรนำที่มีค่าสัมประสิทธิ์สหสัมพันธ์ต่ออาการต่างๆมาใช้พิจารณานำเข้าในการวิเคราะห์ถัดไป</a:t>
            </a:r>
          </a:p>
          <a:p>
            <a:r>
              <a:rPr lang="th-TH" dirty="0" smtClean="0"/>
              <a:t>นำตัวแปรที่คัดเลือกทั้งหมดเข้าในโมเดลของ</a:t>
            </a:r>
            <a:r>
              <a:rPr lang="en-US" sz="2400" dirty="0" smtClean="0"/>
              <a:t>Poisson Regression</a:t>
            </a:r>
            <a:r>
              <a:rPr lang="th-TH" dirty="0" smtClean="0"/>
              <a:t>และคัดเลือกตัวแปรให้มีน้อยลงโดยใช้วิธี </a:t>
            </a:r>
            <a:r>
              <a:rPr lang="en-US" sz="2400" dirty="0" smtClean="0"/>
              <a:t>Forward Stepwise </a:t>
            </a:r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เลือกตัวแปรที่มีความสัมพันธ์และอิทธิพล 2 อันดับแรกมาสร้างสมการ</a:t>
            </a:r>
            <a:endParaRPr lang="th-TH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ผลการศึกษา</a:t>
            </a:r>
            <a:endParaRPr lang="th-TH" dirty="0">
              <a:solidFill>
                <a:srgbClr val="FFC00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0-15 ปี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15-30 ปี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30-45ปี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45-60ปี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มากกว่า 60 ปีขึ้น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5.1</a:t>
                      </a:r>
                      <a:r>
                        <a:rPr lang="en-US" sz="1600" dirty="0" smtClean="0"/>
                        <a:t>%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8.1</a:t>
                      </a:r>
                      <a:r>
                        <a:rPr lang="en-US" sz="1600" dirty="0" smtClean="0"/>
                        <a:t>%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19.1</a:t>
                      </a:r>
                      <a:r>
                        <a:rPr lang="en-US" sz="1800" dirty="0" smtClean="0"/>
                        <a:t>%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39.0</a:t>
                      </a:r>
                      <a:r>
                        <a:rPr lang="en-US" sz="1800" dirty="0" smtClean="0"/>
                        <a:t>%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28.7</a:t>
                      </a:r>
                      <a:r>
                        <a:rPr lang="en-US" sz="1800" dirty="0" smtClean="0"/>
                        <a:t>%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714620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ประชากรเพศชาย 18,979 คน (46.29</a:t>
            </a:r>
            <a:r>
              <a:rPr lang="en-US" sz="1800" dirty="0" smtClean="0"/>
              <a:t>%</a:t>
            </a:r>
            <a:r>
              <a:rPr lang="th-TH" dirty="0" smtClean="0"/>
              <a:t>)   เพศหญิง  22,021 คน(53.71</a:t>
            </a:r>
            <a:r>
              <a:rPr lang="en-US" sz="1800" dirty="0" smtClean="0"/>
              <a:t>%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571876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อายุต่ำสุด 6 ปี    อายุสูงสุด 91 ปี     อายุเฉลี่ย  47.2 ปี</a:t>
            </a:r>
            <a:endParaRPr lang="th-TH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572008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มีสุขภาพแข็งแรง และมีกลุ่มเสี่ยง กลุ่มอ่อนไหว ที่คละกันตามลักษณะทั่วไป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6429388" y="5357826"/>
            <a:ext cx="64294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71480"/>
          </a:xfrm>
        </p:spPr>
        <p:txBody>
          <a:bodyPr>
            <a:noAutofit/>
          </a:bodyPr>
          <a:lstStyle/>
          <a:p>
            <a:pPr algn="ctr"/>
            <a:r>
              <a:rPr lang="th-TH" sz="3600" dirty="0" smtClean="0"/>
              <a:t>ข้อมูลมลพิษ 90 วัน</a:t>
            </a:r>
            <a:endParaRPr lang="th-TH" sz="36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285720" y="714355"/>
          <a:ext cx="8643996" cy="321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666"/>
                <a:gridCol w="1440666"/>
                <a:gridCol w="1440666"/>
                <a:gridCol w="1440666"/>
                <a:gridCol w="1440666"/>
                <a:gridCol w="1440666"/>
              </a:tblGrid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N= 90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วัน)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SO</a:t>
                      </a:r>
                      <a:r>
                        <a:rPr lang="en-US" sz="2000" b="1" baseline="-2500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2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avg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NO</a:t>
                      </a:r>
                      <a:r>
                        <a:rPr lang="en-US" sz="2000" b="1" baseline="-2500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2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max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COmax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O</a:t>
                      </a:r>
                      <a:r>
                        <a:rPr lang="en-US" sz="2000" b="1" baseline="-2500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3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max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PM</a:t>
                      </a:r>
                      <a:r>
                        <a:rPr lang="en-US" sz="2000" b="1" baseline="-25000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10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avg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จำนวนวันที่มี</a:t>
                      </a:r>
                      <a:r>
                        <a:rPr lang="th-TH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ข้อมูล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64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83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80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89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86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ร้อย</a:t>
                      </a:r>
                      <a:r>
                        <a:rPr lang="th-TH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ละวันที่</a:t>
                      </a: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มีข้อมูล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71.11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92.22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88.89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98.89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95.56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ค่าเฉลี่ย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0.67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46.66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1.33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ppm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87.99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85.00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µg/m</a:t>
                      </a:r>
                      <a:r>
                        <a:rPr lang="en-US" sz="1600" spc="-70" baseline="3000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rdia New"/>
                          <a:ea typeface="SymbolMT"/>
                          <a:cs typeface="Cordia New"/>
                        </a:rPr>
                        <a:t>±</a:t>
                      </a: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ค่า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S.D.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0.70</a:t>
                      </a:r>
                      <a:r>
                        <a:rPr lang="th-TH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17.43</a:t>
                      </a:r>
                      <a:r>
                        <a:rPr lang="th-TH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0.52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 ppm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19.89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ahoma"/>
                          <a:ea typeface="Times New Roman"/>
                          <a:cs typeface="Cordia New"/>
                        </a:rPr>
                        <a:t>46.86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 µg/m</a:t>
                      </a:r>
                      <a:r>
                        <a:rPr lang="en-US" sz="1600" spc="-70" baseline="3000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ค่าสูงสุด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3.5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81.3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2.56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ppm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128.5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 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207.66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 µg/m</a:t>
                      </a:r>
                      <a:r>
                        <a:rPr lang="en-US" sz="1600" spc="-70" baseline="3000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  <a:tr h="45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ค่าต่ำสุด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0.06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16.9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0.24 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ppm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46.28</a:t>
                      </a: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 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17.35</a:t>
                      </a:r>
                      <a:r>
                        <a:rPr lang="en-US" sz="1600" spc="-70" dirty="0">
                          <a:latin typeface="Cordia New"/>
                          <a:ea typeface="Calibri"/>
                          <a:cs typeface="Cordia New"/>
                        </a:rPr>
                        <a:t> µg/m</a:t>
                      </a:r>
                      <a:r>
                        <a:rPr lang="en-US" sz="1600" spc="-70" baseline="30000" dirty="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85720" y="4143379"/>
          <a:ext cx="8643996" cy="264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666"/>
                <a:gridCol w="1440666"/>
                <a:gridCol w="1440666"/>
                <a:gridCol w="1440666"/>
                <a:gridCol w="1440666"/>
                <a:gridCol w="1440666"/>
              </a:tblGrid>
              <a:tr h="427652"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ordia New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N= 90 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Cordia New"/>
                          <a:ea typeface="Times New Roman"/>
                          <a:cs typeface="Cordia New"/>
                        </a:rPr>
                        <a:t>วัน)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SO</a:t>
                      </a:r>
                      <a:r>
                        <a:rPr lang="en-US" sz="2000" b="1" spc="-70" baseline="-25000"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avg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NO</a:t>
                      </a:r>
                      <a:r>
                        <a:rPr lang="en-US" sz="2000" b="1" spc="-70" baseline="-25000"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COmax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O</a:t>
                      </a:r>
                      <a:r>
                        <a:rPr lang="en-US" sz="2000" b="1" spc="-70" baseline="-2500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r>
                        <a:rPr lang="en-US" sz="2000" b="1" spc="-7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927735" algn="l"/>
                          <a:tab pos="5544185" algn="l"/>
                        </a:tabLst>
                      </a:pPr>
                      <a:r>
                        <a:rPr lang="en-US" sz="2000" b="1" spc="-70" dirty="0">
                          <a:latin typeface="Cordia New"/>
                          <a:ea typeface="Calibri"/>
                          <a:cs typeface="Cordia New"/>
                        </a:rPr>
                        <a:t>PM</a:t>
                      </a:r>
                      <a:r>
                        <a:rPr lang="en-US" sz="2000" b="1" spc="-70" baseline="-25000" dirty="0">
                          <a:latin typeface="Cordia New"/>
                          <a:ea typeface="Calibri"/>
                          <a:cs typeface="Cordia New"/>
                        </a:rPr>
                        <a:t>10</a:t>
                      </a:r>
                      <a:r>
                        <a:rPr lang="en-US" sz="2000" b="1" spc="-70" dirty="0">
                          <a:latin typeface="Cordia New"/>
                          <a:ea typeface="Calibri"/>
                          <a:cs typeface="Cordia New"/>
                        </a:rPr>
                        <a:t>avg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27652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b="1" spc="-70" dirty="0">
                          <a:latin typeface="Calibri"/>
                          <a:ea typeface="Calibri"/>
                          <a:cs typeface="Cordia New"/>
                        </a:rPr>
                        <a:t>ค่ามาตรฐาน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120 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170 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30 ppm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100 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120 µg/m</a:t>
                      </a:r>
                      <a:r>
                        <a:rPr lang="en-US" sz="1600" spc="-70" baseline="3000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02019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b="1" spc="-70">
                          <a:latin typeface="Calibri"/>
                          <a:ea typeface="Calibri"/>
                          <a:cs typeface="Cordia New"/>
                        </a:rPr>
                        <a:t>ค่าต่ำสุด–สูงสุด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0.06-3.5 ppb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 dirty="0">
                          <a:latin typeface="Cordia New"/>
                          <a:ea typeface="Calibri"/>
                          <a:cs typeface="Cordia New"/>
                        </a:rPr>
                        <a:t>16.9-81.3 ppb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0.24-2.56 ppm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 dirty="0">
                          <a:latin typeface="Cordia New"/>
                          <a:ea typeface="Calibri"/>
                          <a:cs typeface="Cordia New"/>
                        </a:rPr>
                        <a:t>46.28-128.5 ppb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>
                          <a:latin typeface="Cordia New"/>
                          <a:ea typeface="Calibri"/>
                          <a:cs typeface="Cordia New"/>
                        </a:rPr>
                        <a:t>17.35-207.66 µg/m</a:t>
                      </a:r>
                      <a:r>
                        <a:rPr lang="en-US" sz="1600" spc="-70" baseline="30000"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44406">
                <a:tc>
                  <a:txBody>
                    <a:bodyPr/>
                    <a:lstStyle/>
                    <a:p>
                      <a:pPr marR="41910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796925" algn="l"/>
                          <a:tab pos="977265" algn="l"/>
                          <a:tab pos="5544185" algn="l"/>
                        </a:tabLst>
                      </a:pPr>
                      <a:r>
                        <a:rPr lang="th-TH" sz="1600" b="1" spc="-70">
                          <a:latin typeface="Calibri"/>
                          <a:ea typeface="Calibri"/>
                          <a:cs typeface="Cordia New"/>
                        </a:rPr>
                        <a:t>จำนวนวันที่เกินมาตรฐาน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 dirty="0"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en-US" sz="1600" spc="-70" dirty="0">
                          <a:latin typeface="Cordia New"/>
                          <a:ea typeface="Calibri"/>
                          <a:cs typeface="Cordia New"/>
                        </a:rPr>
                        <a:t>26 </a:t>
                      </a:r>
                      <a:r>
                        <a:rPr lang="th-TH" sz="1600" spc="-70" dirty="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 dirty="0">
                          <a:latin typeface="Calibri"/>
                          <a:ea typeface="Calibri"/>
                          <a:cs typeface="Cordia New"/>
                        </a:rPr>
                        <a:t>16 วัน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44406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706755" algn="l"/>
                          <a:tab pos="5544185" algn="l"/>
                        </a:tabLst>
                      </a:pPr>
                      <a:r>
                        <a:rPr lang="th-TH" sz="1600" b="1" spc="-70">
                          <a:latin typeface="Calibri"/>
                          <a:ea typeface="Calibri"/>
                          <a:cs typeface="Cordia New"/>
                        </a:rPr>
                        <a:t>ร้อยละของวันที่เกินมาตรฐาน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>
                          <a:latin typeface="Calibri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>
                          <a:latin typeface="Calibri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>
                          <a:latin typeface="Calibri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>
                          <a:latin typeface="Calibri"/>
                          <a:ea typeface="Calibri"/>
                          <a:cs typeface="Cordia New"/>
                        </a:rPr>
                        <a:t>29.2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  <a:tabLst>
                          <a:tab pos="5544185" algn="l"/>
                        </a:tabLst>
                      </a:pPr>
                      <a:r>
                        <a:rPr lang="th-TH" sz="1600" spc="-70" dirty="0">
                          <a:latin typeface="Calibri"/>
                          <a:ea typeface="Calibri"/>
                          <a:cs typeface="Cordia New"/>
                        </a:rPr>
                        <a:t>18.6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รูปแบบอิสระ 7"/>
          <p:cNvSpPr/>
          <p:nvPr/>
        </p:nvSpPr>
        <p:spPr>
          <a:xfrm>
            <a:off x="6426591" y="5465298"/>
            <a:ext cx="600222" cy="393896"/>
          </a:xfrm>
          <a:custGeom>
            <a:avLst/>
            <a:gdLst>
              <a:gd name="connsiteX0" fmla="*/ 16412 w 600222"/>
              <a:gd name="connsiteY0" fmla="*/ 161779 h 393896"/>
              <a:gd name="connsiteX1" fmla="*/ 185224 w 600222"/>
              <a:gd name="connsiteY1" fmla="*/ 35170 h 393896"/>
              <a:gd name="connsiteX2" fmla="*/ 466578 w 600222"/>
              <a:gd name="connsiteY2" fmla="*/ 21102 h 393896"/>
              <a:gd name="connsiteX3" fmla="*/ 565052 w 600222"/>
              <a:gd name="connsiteY3" fmla="*/ 161779 h 393896"/>
              <a:gd name="connsiteX4" fmla="*/ 579120 w 600222"/>
              <a:gd name="connsiteY4" fmla="*/ 316524 h 393896"/>
              <a:gd name="connsiteX5" fmla="*/ 438443 w 600222"/>
              <a:gd name="connsiteY5" fmla="*/ 372794 h 393896"/>
              <a:gd name="connsiteX6" fmla="*/ 255563 w 600222"/>
              <a:gd name="connsiteY6" fmla="*/ 386862 h 393896"/>
              <a:gd name="connsiteX7" fmla="*/ 128954 w 600222"/>
              <a:gd name="connsiteY7" fmla="*/ 330591 h 393896"/>
              <a:gd name="connsiteX8" fmla="*/ 86751 w 600222"/>
              <a:gd name="connsiteY8" fmla="*/ 232117 h 393896"/>
              <a:gd name="connsiteX9" fmla="*/ 16412 w 600222"/>
              <a:gd name="connsiteY9" fmla="*/ 161779 h 39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222" h="393896">
                <a:moveTo>
                  <a:pt x="16412" y="161779"/>
                </a:moveTo>
                <a:cubicBezTo>
                  <a:pt x="32824" y="128955"/>
                  <a:pt x="110196" y="58616"/>
                  <a:pt x="185224" y="35170"/>
                </a:cubicBezTo>
                <a:cubicBezTo>
                  <a:pt x="260252" y="11724"/>
                  <a:pt x="403273" y="0"/>
                  <a:pt x="466578" y="21102"/>
                </a:cubicBezTo>
                <a:cubicBezTo>
                  <a:pt x="529883" y="42204"/>
                  <a:pt x="546295" y="112542"/>
                  <a:pt x="565052" y="161779"/>
                </a:cubicBezTo>
                <a:cubicBezTo>
                  <a:pt x="583809" y="211016"/>
                  <a:pt x="600222" y="281355"/>
                  <a:pt x="579120" y="316524"/>
                </a:cubicBezTo>
                <a:cubicBezTo>
                  <a:pt x="558019" y="351693"/>
                  <a:pt x="492369" y="361071"/>
                  <a:pt x="438443" y="372794"/>
                </a:cubicBezTo>
                <a:cubicBezTo>
                  <a:pt x="384517" y="384517"/>
                  <a:pt x="307144" y="393896"/>
                  <a:pt x="255563" y="386862"/>
                </a:cubicBezTo>
                <a:cubicBezTo>
                  <a:pt x="203982" y="379828"/>
                  <a:pt x="157089" y="356382"/>
                  <a:pt x="128954" y="330591"/>
                </a:cubicBezTo>
                <a:cubicBezTo>
                  <a:pt x="100819" y="304800"/>
                  <a:pt x="100819" y="257908"/>
                  <a:pt x="86751" y="232117"/>
                </a:cubicBezTo>
                <a:cubicBezTo>
                  <a:pt x="72683" y="206326"/>
                  <a:pt x="0" y="194604"/>
                  <a:pt x="16412" y="16177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9" name="รูปแบบอิสระ 8"/>
          <p:cNvSpPr/>
          <p:nvPr/>
        </p:nvSpPr>
        <p:spPr>
          <a:xfrm>
            <a:off x="7889631" y="5519225"/>
            <a:ext cx="579119" cy="323557"/>
          </a:xfrm>
          <a:custGeom>
            <a:avLst/>
            <a:gdLst>
              <a:gd name="connsiteX0" fmla="*/ 30480 w 579119"/>
              <a:gd name="connsiteY0" fmla="*/ 107852 h 323557"/>
              <a:gd name="connsiteX1" fmla="*/ 227427 w 579119"/>
              <a:gd name="connsiteY1" fmla="*/ 23446 h 323557"/>
              <a:gd name="connsiteX2" fmla="*/ 396240 w 579119"/>
              <a:gd name="connsiteY2" fmla="*/ 9378 h 323557"/>
              <a:gd name="connsiteX3" fmla="*/ 550984 w 579119"/>
              <a:gd name="connsiteY3" fmla="*/ 79717 h 323557"/>
              <a:gd name="connsiteX4" fmla="*/ 565052 w 579119"/>
              <a:gd name="connsiteY4" fmla="*/ 206326 h 323557"/>
              <a:gd name="connsiteX5" fmla="*/ 494714 w 579119"/>
              <a:gd name="connsiteY5" fmla="*/ 304800 h 323557"/>
              <a:gd name="connsiteX6" fmla="*/ 325901 w 579119"/>
              <a:gd name="connsiteY6" fmla="*/ 318867 h 323557"/>
              <a:gd name="connsiteX7" fmla="*/ 114886 w 579119"/>
              <a:gd name="connsiteY7" fmla="*/ 290732 h 323557"/>
              <a:gd name="connsiteX8" fmla="*/ 44547 w 579119"/>
              <a:gd name="connsiteY8" fmla="*/ 234461 h 323557"/>
              <a:gd name="connsiteX9" fmla="*/ 30480 w 579119"/>
              <a:gd name="connsiteY9" fmla="*/ 107852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119" h="323557">
                <a:moveTo>
                  <a:pt x="30480" y="107852"/>
                </a:moveTo>
                <a:cubicBezTo>
                  <a:pt x="60960" y="72683"/>
                  <a:pt x="166467" y="39858"/>
                  <a:pt x="227427" y="23446"/>
                </a:cubicBezTo>
                <a:cubicBezTo>
                  <a:pt x="288387" y="7034"/>
                  <a:pt x="342314" y="0"/>
                  <a:pt x="396240" y="9378"/>
                </a:cubicBezTo>
                <a:cubicBezTo>
                  <a:pt x="450166" y="18756"/>
                  <a:pt x="522849" y="46892"/>
                  <a:pt x="550984" y="79717"/>
                </a:cubicBezTo>
                <a:cubicBezTo>
                  <a:pt x="579119" y="112542"/>
                  <a:pt x="574430" y="168812"/>
                  <a:pt x="565052" y="206326"/>
                </a:cubicBezTo>
                <a:cubicBezTo>
                  <a:pt x="555674" y="243840"/>
                  <a:pt x="534573" y="286043"/>
                  <a:pt x="494714" y="304800"/>
                </a:cubicBezTo>
                <a:cubicBezTo>
                  <a:pt x="454855" y="323557"/>
                  <a:pt x="389206" y="321212"/>
                  <a:pt x="325901" y="318867"/>
                </a:cubicBezTo>
                <a:cubicBezTo>
                  <a:pt x="262596" y="316522"/>
                  <a:pt x="161778" y="304800"/>
                  <a:pt x="114886" y="290732"/>
                </a:cubicBezTo>
                <a:cubicBezTo>
                  <a:pt x="67994" y="276664"/>
                  <a:pt x="58615" y="260252"/>
                  <a:pt x="44547" y="234461"/>
                </a:cubicBezTo>
                <a:cubicBezTo>
                  <a:pt x="30479" y="208670"/>
                  <a:pt x="0" y="143021"/>
                  <a:pt x="30480" y="10785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6FF"/>
            </a:gs>
            <a:gs pos="20000">
              <a:schemeClr val="bg1">
                <a:tint val="80000"/>
                <a:satMod val="355000"/>
              </a:schemeClr>
            </a:gs>
            <a:gs pos="100000">
              <a:schemeClr val="bg1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FFC000"/>
                </a:solidFill>
              </a:rPr>
              <a:t>จำนวนผู้มีอาการที่พบมาก</a:t>
            </a:r>
            <a:endParaRPr lang="th-TH" dirty="0">
              <a:solidFill>
                <a:srgbClr val="FFC000"/>
              </a:solidFill>
            </a:endParaRPr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4186238" cy="499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แผนภูมิ 4"/>
          <p:cNvGraphicFramePr/>
          <p:nvPr/>
        </p:nvGraphicFramePr>
        <p:xfrm>
          <a:off x="4643438" y="1362074"/>
          <a:ext cx="4071966" cy="528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/>
              <a:t>อาการที่พบมากในแต่ละกลุ่มอายุ</a:t>
            </a:r>
            <a:endParaRPr lang="th-TH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2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596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อาการ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avg </a:t>
                      </a: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เฉลี่ย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NO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 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สูงสุด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สูงสุด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3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 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สูงสุด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10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avg </a:t>
                      </a: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เฉลี่ย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 </a:t>
                      </a: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คัดจมูก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จำนวนวัน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4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1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1.48 E-10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2.มีน้ำมูก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จำนวนวัน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4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5.4 E-20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3.แสบจมูก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จำนวนวัน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4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	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1.63 E-19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4.เลือดกำเดาไหล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จำนวนวัน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3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5.7 E-6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6.6 E-6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1.3E-4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6.9 E- 7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5</a:t>
                      </a: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.แสบคอ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จำนวนวัน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4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6.1E- 13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5.4E-20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1.55E-9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6</a:t>
                      </a:r>
                      <a:r>
                        <a:rPr lang="th-TH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.เสียงแหบ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จำนวนวัน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4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 0 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2180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4.9E-19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 E-20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0" y="2"/>
          <a:ext cx="9144000" cy="694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49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Cordia New"/>
                        </a:rPr>
                        <a:t>อาการ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Cordia New"/>
                        </a:rPr>
                        <a:t>มลพิษที่ได้คัดเลือกค่า </a:t>
                      </a:r>
                      <a:r>
                        <a:rPr lang="en-US" sz="1600" b="1">
                          <a:latin typeface="Cordia New"/>
                          <a:ea typeface="Calibri"/>
                          <a:cs typeface="Cordia New"/>
                        </a:rPr>
                        <a:t>lag </a:t>
                      </a:r>
                      <a:r>
                        <a:rPr lang="th-TH" sz="1600" b="1">
                          <a:latin typeface="Cordia New"/>
                          <a:ea typeface="Calibri"/>
                          <a:cs typeface="Cordia New"/>
                        </a:rPr>
                        <a:t>แล้ว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Cordia New"/>
                        </a:rPr>
                        <a:t>ค่าสัมประสิทธิ์สหสัมพันธ์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Cordia New"/>
                        </a:rPr>
                        <a:t>(</a:t>
                      </a:r>
                      <a:r>
                        <a:rPr lang="en-US" sz="1600" b="1">
                          <a:latin typeface="Cordia New"/>
                          <a:ea typeface="Calibri"/>
                          <a:cs typeface="Cordia New"/>
                        </a:rPr>
                        <a:t>r</a:t>
                      </a:r>
                      <a:r>
                        <a:rPr lang="th-TH" sz="1600" b="1">
                          <a:latin typeface="Cordia New"/>
                          <a:ea typeface="Calibri"/>
                          <a:cs typeface="Cordia New"/>
                        </a:rPr>
                        <a:t>)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Cordia New"/>
                        </a:rPr>
                        <a:t>ค่า </a:t>
                      </a:r>
                      <a:r>
                        <a:rPr lang="en-US" sz="1600" b="1" dirty="0">
                          <a:latin typeface="Cordia New"/>
                          <a:ea typeface="Calibri"/>
                          <a:cs typeface="Cordia New"/>
                        </a:rPr>
                        <a:t>p-value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rowSpan="5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Cordia New"/>
                        </a:rPr>
                        <a:t>1.คัดจมูก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avg</a:t>
                      </a:r>
                      <a:r>
                        <a:rPr lang="th-TH" sz="1600" dirty="0"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600" dirty="0">
                          <a:latin typeface="Cordia New"/>
                          <a:ea typeface="Calibri"/>
                          <a:cs typeface="Cordia New"/>
                        </a:rPr>
                        <a:t>lag 4 </a:t>
                      </a:r>
                      <a:r>
                        <a:rPr lang="th-TH" sz="1600" dirty="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-0.173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0.185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NO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0 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0.207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0.060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0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0.340**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0.002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3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1 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0.227*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0.034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</a:t>
                      </a:r>
                      <a:r>
                        <a:rPr lang="en-US" sz="1600" b="1" baseline="-250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10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avg</a:t>
                      </a:r>
                      <a:r>
                        <a:rPr lang="en-US" sz="1600" dirty="0">
                          <a:latin typeface="Cordia New"/>
                          <a:ea typeface="Calibri"/>
                          <a:cs typeface="Cordia New"/>
                        </a:rPr>
                        <a:t> lag 0</a:t>
                      </a:r>
                      <a:r>
                        <a:rPr lang="th-TH" sz="1600" dirty="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0.446**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rowSpan="5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Calibri"/>
                          <a:ea typeface="Calibri"/>
                          <a:cs typeface="Cordia New"/>
                        </a:rPr>
                        <a:t>2.มีน้ำมูก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avg</a:t>
                      </a:r>
                      <a:r>
                        <a:rPr lang="th-TH" sz="1600"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lag 4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-0.257*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0.047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NO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0 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0.239*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0.030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0 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0.355**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0.001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62756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O</a:t>
                      </a:r>
                      <a:r>
                        <a:rPr lang="en-US" sz="14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3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0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 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0.273**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0.010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4849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10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avg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 lag 0</a:t>
                      </a:r>
                      <a:r>
                        <a:rPr lang="th-TH" sz="1600">
                          <a:latin typeface="Cordia New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0.474**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0" y="-253708"/>
          <a:ext cx="9144000" cy="711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48"/>
                <a:gridCol w="2333652"/>
                <a:gridCol w="1738314"/>
                <a:gridCol w="1309686"/>
                <a:gridCol w="1524000"/>
                <a:gridCol w="1524000"/>
              </a:tblGrid>
              <a:tr h="388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ลำดับที่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อาการ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มลพิษ</a:t>
                      </a:r>
                      <a:r>
                        <a:rPr lang="th-TH" sz="1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ที่มีค่าสัมพันธ์</a:t>
                      </a: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มากที่สุด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ระยะเวลา</a:t>
                      </a:r>
                      <a:r>
                        <a:rPr lang="th-TH" sz="1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Lag</a:t>
                      </a: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(วัน)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</a:t>
                      </a:r>
                      <a:r>
                        <a:rPr lang="th-TH" sz="1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สัมประสิทธิ์สหสัมพันธ์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 - value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คัดจมูก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0.446**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มีน้ำมูก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0.474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แสบจมูก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0.483**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4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เลือดกำเดาไหล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0.367** 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0.345**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 0.002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5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แสบคอ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0.477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6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เสียงแหบ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0.37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0.356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7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ไอแห้ง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</a:t>
                      </a:r>
                      <a:r>
                        <a:rPr lang="en-US" sz="1200" baseline="-250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0.342**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 0.006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8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ไอมีเสมหะ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0.342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0.332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0.003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9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หายใจลำบาก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0.404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หายใจมีเสียงวีด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0.367**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0.354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11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เหนื่อยง่าย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0.400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12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เท้าบวม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0.441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13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ชีพจรเร็ว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0.339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0.002 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14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คันตามร่างกาย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0.345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0.330**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0.002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0.002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15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ผื่นแดงตามตัว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 lag 3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3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0.440**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16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แสบคันตา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0.470**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0.403**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17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ตาแดง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0.363**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18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น้ำตาไหล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0.491**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19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มองไม่ชัด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0.427**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0.410**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63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ปวดหัว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0.375**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0.375**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 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31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เวียนหัว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 lag0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0 วัน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0.430**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&lt;0.001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357718" cy="327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รูปภาพ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290"/>
            <a:ext cx="44291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รูปภาพ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3500438"/>
            <a:ext cx="435771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571876"/>
            <a:ext cx="442912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/>
          <a:lstStyle/>
          <a:p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ความเป็นมา</a:t>
            </a:r>
            <a:endParaRPr lang="th-TH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“</a:t>
            </a:r>
            <a:r>
              <a:rPr lang="th-TH" dirty="0" smtClean="0">
                <a:solidFill>
                  <a:srgbClr val="00B0F0"/>
                </a:solidFill>
              </a:rPr>
              <a:t>มลพิษทางอากาศ” (</a:t>
            </a:r>
            <a:r>
              <a:rPr lang="en-US" sz="2400" dirty="0" smtClean="0">
                <a:solidFill>
                  <a:srgbClr val="00B0F0"/>
                </a:solidFill>
              </a:rPr>
              <a:t>air pollution</a:t>
            </a:r>
            <a:r>
              <a:rPr lang="th-TH" dirty="0" smtClean="0">
                <a:solidFill>
                  <a:srgbClr val="00B0F0"/>
                </a:solidFill>
              </a:rPr>
              <a:t>) </a:t>
            </a:r>
            <a:r>
              <a:rPr lang="th-TH" dirty="0" smtClean="0"/>
              <a:t>หมายถึง ภาวะของอากาศ ที่มีสารเจือปนอยู่ในปริมาณที่มากพอและเป็นระยะเวลานานพอที่จะทำให้เกิดผลเสียต่อสุขภาพอนามัยของมนุษย์ สัตว์ พืชและวัสดุต่างๆ สารดังกล่าวอาจเป็นธาตุหรือสารประกอบที่เกิดขึ้นเองตามธรรมชาติ หรือเกิดจากการกระทำของมนุษย์” </a:t>
            </a:r>
          </a:p>
          <a:p>
            <a:pPr>
              <a:buNone/>
            </a:pPr>
            <a:r>
              <a:rPr lang="th-TH" dirty="0" smtClean="0"/>
              <a:t>    (นพ</a:t>
            </a:r>
            <a:r>
              <a:rPr lang="th-TH" dirty="0" err="1" smtClean="0"/>
              <a:t>ภาพร</a:t>
            </a:r>
            <a:r>
              <a:rPr lang="th-TH" dirty="0" smtClean="0"/>
              <a:t> พานิช และคณะ, 2547)  </a:t>
            </a:r>
            <a:endParaRPr lang="en-US" dirty="0" smtClean="0"/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ปี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2555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พบฝุ่นละอองที่เล็กกว่า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ไมครอน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(PM</a:t>
            </a:r>
            <a:r>
              <a:rPr lang="en-US" sz="24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เฉลี่ย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24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ชม.ในเชียงใหม่สูงกว่าค่ามาตรฐานอยู่ 16 วัน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ค่ามาตรฐานไทยคือ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120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ไมโครกรัม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ม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ช่วง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18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–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22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มีค.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2555 พบ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PM</a:t>
            </a:r>
            <a:r>
              <a:rPr lang="en-US" sz="24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มีค่าเกินมาตรฐานต่อเนื่องทุกวัน</a:t>
            </a:r>
            <a:r>
              <a:rPr lang="th-TH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(130.42 - 207.66 </a:t>
            </a:r>
            <a:r>
              <a:rPr lang="th-TH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มคก.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ม</a:t>
            </a:r>
            <a:r>
              <a:rPr lang="en-US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(กรมควบคุมมลพิษ, 2555)</a:t>
            </a:r>
          </a:p>
          <a:p>
            <a:endParaRPr lang="th-TH" baseline="30000" dirty="0" smtClean="0"/>
          </a:p>
          <a:p>
            <a:r>
              <a:rPr lang="th-TH" dirty="0" smtClean="0"/>
              <a:t>ตรวจพบค่าสูงสุดของโอโซนที่เกินมาตรฐานอยู่ถึง 26 วัน (ค่ามาตรฐานไทยในระยะ 1 ชั่วโมงไม่เกิน 100 </a:t>
            </a:r>
            <a:r>
              <a:rPr lang="en-US" sz="2400" dirty="0" smtClean="0"/>
              <a:t>ppb</a:t>
            </a:r>
            <a:r>
              <a:rPr lang="th-TH" dirty="0" smtClean="0"/>
              <a:t>)   (กรมควบคุมมลพิษ, 2555)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0" y="-153000"/>
          <a:ext cx="9144000" cy="701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731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อาการ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ค่าคงที่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α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มลพิษที่มีผลหลัก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มลพิษที่มีผลรองลงมา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7312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ชนิด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β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95% CI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Exp(B)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ชนิด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วัน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β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95% CI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Exp(B)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</a:t>
                      </a:r>
                      <a:r>
                        <a:rPr lang="th-TH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คัดจมูก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2.506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0.298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.204  - .391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1.347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.004  -  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มีน้ำมูก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2.427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0.261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.166  -  .355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1.298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.005  -  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3.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แสบจมูก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2.274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0.215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.115  -  .315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1.240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.006  -  .008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37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4.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เลือดกำเดาไหล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0.114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0.346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.023  -  .670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1.414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.001  -  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5.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แสบคอ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2.133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0.315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.208  -  .422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1.370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.005  -  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6.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เสียงแหบ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1.848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.275  -  .533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1.498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.003  -  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7.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ไอแห้ง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2.513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0.457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.362  -  .552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1.579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0.176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.094  -  .259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1.193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8.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ไอมีเสมหะ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2.223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0.357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.238  -  .476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1.428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.002  -  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37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9.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หายใจลำบาก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1.850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0.460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.335  -  .586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1.585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.003  -  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10.</a:t>
                      </a:r>
                      <a:r>
                        <a:rPr lang="th-TH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หายใจมีเสียงวีด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0.991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0.488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.295  -  .680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1.629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.002  -  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11.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เหนื่อยง่าย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2.219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0.568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.468  -  .669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1.765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0.196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.110  -  .282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1.216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12.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เท้าบวม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- 0.712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0.450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.068  -  .832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1.568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.003  -  .011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13.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ชีพจรเร็ว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1.459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0.440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.280  -  .601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1.553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0.213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.075  -  .350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1.237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37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14.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คันตามร่างกาย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1.768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0.631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.518  -  .744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1.880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O3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.001  -  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37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15.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ผื่นแดงตามตัว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0.689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0.813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.656  -  .971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2.255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.001  -  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16.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แสบคันตา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2.137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0.464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.365  -  .563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1.591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.004  -  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17.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ตาแดง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0.810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0.732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.589  -  .875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2.079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O3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.001  -  .008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18.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น้ำตาไหล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1.773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0.401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.282  -  .520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1.494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PM10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.005  -  .007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1.006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19.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มองไม่ชัด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1.898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0.813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.711  -  .915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2.254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0.129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.042  -  .215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1.137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7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20.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ปวดหัว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2.134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0.577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.482  -  .672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1.781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O3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0.003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.001  -  .005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1.003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218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21.</a:t>
                      </a:r>
                      <a:r>
                        <a:rPr lang="th-TH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ordia New"/>
                        </a:rPr>
                        <a:t>เวียนหัว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1.907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0.617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.504  -  .731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1.854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SO2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0.201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.104  -  .297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rdia New"/>
                          <a:ea typeface="Calibri"/>
                          <a:cs typeface="Cordia New"/>
                        </a:rPr>
                        <a:t>1.222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4572000" y="0"/>
            <a:ext cx="785818" cy="7000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358214" y="0"/>
            <a:ext cx="785786" cy="7000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>
                <a:solidFill>
                  <a:srgbClr val="FFC000"/>
                </a:solidFill>
              </a:rPr>
              <a:t>การสร้างสมการเพื่อพยากรณ์จำนวนผู้ป่วย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txBody>
          <a:bodyPr>
            <a:normAutofit/>
          </a:bodyPr>
          <a:lstStyle/>
          <a:p>
            <a:r>
              <a:rPr lang="th-TH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(count</a:t>
            </a:r>
            <a:r>
              <a:rPr lang="th-TH" sz="2000" dirty="0" smtClean="0"/>
              <a:t> จำนวนผู้มีอาการ)  </a:t>
            </a:r>
            <a:r>
              <a:rPr lang="en-US" sz="2000" dirty="0" smtClean="0"/>
              <a:t>= </a:t>
            </a:r>
            <a:r>
              <a:rPr lang="th-TH" sz="2000" dirty="0" smtClean="0"/>
              <a:t> ค่าคงที่ </a:t>
            </a:r>
            <a:r>
              <a:rPr lang="en-US" sz="2000" dirty="0" smtClean="0"/>
              <a:t>α</a:t>
            </a:r>
            <a:r>
              <a:rPr lang="th-TH" sz="2000" dirty="0" smtClean="0"/>
              <a:t> </a:t>
            </a:r>
            <a:r>
              <a:rPr lang="en-US" sz="2000" dirty="0" smtClean="0"/>
              <a:t>+ β</a:t>
            </a:r>
            <a:r>
              <a:rPr lang="en-US" sz="2000" baseline="-25000" dirty="0" smtClean="0"/>
              <a:t>1</a:t>
            </a:r>
            <a:r>
              <a:rPr lang="th-TH" sz="2000" dirty="0" smtClean="0"/>
              <a:t>(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+ β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+…..+</a:t>
            </a:r>
            <a:r>
              <a:rPr lang="en-US" sz="2000" b="1" dirty="0" smtClean="0"/>
              <a:t> </a:t>
            </a:r>
            <a:r>
              <a:rPr lang="en-US" sz="2000" dirty="0" err="1" smtClean="0"/>
              <a:t>β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</a:t>
            </a:r>
          </a:p>
          <a:p>
            <a:r>
              <a:rPr lang="th-TH" sz="2000" dirty="0" smtClean="0"/>
              <a:t>จำนวนผู้มีอาการใดๆ(ราย) </a:t>
            </a:r>
            <a:r>
              <a:rPr lang="en-US" sz="2000" dirty="0" smtClean="0"/>
              <a:t>=  e</a:t>
            </a:r>
            <a:r>
              <a:rPr lang="th-TH" sz="2000" baseline="30000" dirty="0" smtClean="0"/>
              <a:t> </a:t>
            </a:r>
            <a:r>
              <a:rPr lang="en-US" sz="2000" baseline="30000" dirty="0" smtClean="0"/>
              <a:t>α+β1(X1) + β2(X2)+……+ </a:t>
            </a:r>
            <a:r>
              <a:rPr lang="en-US" sz="2000" baseline="30000" dirty="0" err="1" smtClean="0"/>
              <a:t>βk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Xk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 (</a:t>
            </a:r>
            <a:r>
              <a:rPr lang="th-TH" sz="2000" dirty="0" smtClean="0"/>
              <a:t>เมื่อ </a:t>
            </a:r>
            <a:r>
              <a:rPr lang="en-US" sz="1800" dirty="0" smtClean="0"/>
              <a:t>e</a:t>
            </a:r>
            <a:r>
              <a:rPr lang="en-US" sz="2000" dirty="0" smtClean="0"/>
              <a:t> </a:t>
            </a:r>
            <a:r>
              <a:rPr lang="th-TH" sz="2000" dirty="0" smtClean="0"/>
              <a:t>คือค่าคงที่ </a:t>
            </a:r>
            <a:r>
              <a:rPr lang="en-US" sz="2000" dirty="0" smtClean="0"/>
              <a:t>= </a:t>
            </a:r>
            <a:r>
              <a:rPr lang="en-US" sz="1600" dirty="0" smtClean="0"/>
              <a:t>2.71828</a:t>
            </a:r>
            <a:r>
              <a:rPr lang="en-US" sz="2000" dirty="0" smtClean="0"/>
              <a:t> </a:t>
            </a:r>
            <a:r>
              <a:rPr lang="th-TH" sz="2000" dirty="0" smtClean="0"/>
              <a:t>)</a:t>
            </a:r>
          </a:p>
          <a:p>
            <a:endParaRPr lang="th-TH" sz="2000" dirty="0" smtClean="0"/>
          </a:p>
          <a:p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1.จำนวนผู้มีอาการคัดจมูก	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= e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2.506 + 0.298(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COmax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วันนั้น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 + 0.005(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PM10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เฉลี่ยวันนั้น)</a:t>
            </a:r>
          </a:p>
          <a:p>
            <a:endParaRPr lang="en-US" sz="1000" dirty="0" smtClean="0"/>
          </a:p>
          <a:p>
            <a:r>
              <a:rPr lang="en-US" sz="2000" dirty="0" smtClean="0"/>
              <a:t>2</a:t>
            </a:r>
            <a:r>
              <a:rPr lang="en-US" sz="2400" dirty="0" smtClean="0"/>
              <a:t>.</a:t>
            </a:r>
            <a:r>
              <a:rPr lang="th-TH" sz="2400" dirty="0" smtClean="0"/>
              <a:t>จำนวนผู้มีอาการมีน้ำมูก	</a:t>
            </a:r>
            <a:r>
              <a:rPr lang="en-US" sz="2400" dirty="0" smtClean="0"/>
              <a:t>= e</a:t>
            </a:r>
            <a:r>
              <a:rPr lang="en-US" sz="2400" baseline="30000" dirty="0" smtClean="0"/>
              <a:t>2.427 + 0.261(</a:t>
            </a:r>
            <a:r>
              <a:rPr lang="th-TH" sz="2400" baseline="30000" dirty="0" smtClean="0"/>
              <a:t>ปริมาณ</a:t>
            </a:r>
            <a:r>
              <a:rPr lang="en-US" sz="2400" baseline="30000" dirty="0" err="1" smtClean="0"/>
              <a:t>COmax</a:t>
            </a:r>
            <a:r>
              <a:rPr lang="th-TH" sz="2400" baseline="30000" dirty="0" smtClean="0"/>
              <a:t>วันนั้น</a:t>
            </a:r>
            <a:r>
              <a:rPr lang="en-US" sz="2400" baseline="30000" dirty="0" smtClean="0"/>
              <a:t>)  + 0.006(</a:t>
            </a:r>
            <a:r>
              <a:rPr lang="th-TH" sz="2400" baseline="30000" dirty="0" smtClean="0"/>
              <a:t>ปริมาณ</a:t>
            </a:r>
            <a:r>
              <a:rPr lang="en-US" sz="2400" baseline="30000" dirty="0" smtClean="0"/>
              <a:t>PM10</a:t>
            </a:r>
            <a:r>
              <a:rPr lang="th-TH" sz="2400" baseline="30000" dirty="0" smtClean="0"/>
              <a:t>เฉลี่ยวันนั้น)</a:t>
            </a:r>
          </a:p>
          <a:p>
            <a:endParaRPr lang="en-US" sz="1000" dirty="0" smtClean="0"/>
          </a:p>
          <a:p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3.จำนวนผู้มีอาการแสบจมูก	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= e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2.274 + 0.215(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COmax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วันนั้น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 + 0.007(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PM10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เฉลี่ยวันนั้น)</a:t>
            </a:r>
          </a:p>
          <a:p>
            <a:endParaRPr lang="en-US" sz="1000" dirty="0" smtClean="0"/>
          </a:p>
          <a:p>
            <a:r>
              <a:rPr lang="th-TH" sz="2400" dirty="0" smtClean="0"/>
              <a:t>4.จำนวนผู้มีเลือดกำเดาไหล</a:t>
            </a:r>
            <a:r>
              <a:rPr lang="en-US" sz="2400" dirty="0" smtClean="0"/>
              <a:t> =e</a:t>
            </a:r>
            <a:r>
              <a:rPr lang="en-US" sz="2400" baseline="30000" dirty="0" smtClean="0"/>
              <a:t>0.114 + 0.346(</a:t>
            </a:r>
            <a:r>
              <a:rPr lang="th-TH" sz="2400" baseline="30000" dirty="0" smtClean="0"/>
              <a:t>ปริมาณ</a:t>
            </a:r>
            <a:r>
              <a:rPr lang="en-US" sz="2400" baseline="30000" dirty="0" err="1" smtClean="0"/>
              <a:t>COmax</a:t>
            </a:r>
            <a:r>
              <a:rPr lang="th-TH" sz="2400" baseline="30000" dirty="0" smtClean="0"/>
              <a:t>วันนั้น</a:t>
            </a:r>
            <a:r>
              <a:rPr lang="en-US" sz="2400" baseline="30000" dirty="0" smtClean="0"/>
              <a:t>)  + 0.004(</a:t>
            </a:r>
            <a:r>
              <a:rPr lang="th-TH" sz="2400" baseline="30000" dirty="0" smtClean="0"/>
              <a:t>ปริมาณ</a:t>
            </a:r>
            <a:r>
              <a:rPr lang="en-US" sz="2400" baseline="30000" dirty="0" smtClean="0"/>
              <a:t>PM10</a:t>
            </a:r>
            <a:r>
              <a:rPr lang="th-TH" sz="2400" baseline="30000" dirty="0" smtClean="0"/>
              <a:t>เฉลี่ยวันนั้น)</a:t>
            </a:r>
          </a:p>
          <a:p>
            <a:endParaRPr lang="en-US" sz="1000" dirty="0" smtClean="0"/>
          </a:p>
          <a:p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5.จำนวนผู้มีอาการแสบคอ	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= e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2.133 + 0.315(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COmax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วันนั้น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 + 0.006(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PM10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เฉลี่ยวันนั้น)</a:t>
            </a:r>
          </a:p>
          <a:p>
            <a:r>
              <a:rPr lang="th-TH" sz="1000" dirty="0" smtClean="0"/>
              <a:t> </a:t>
            </a:r>
            <a:endParaRPr lang="en-US" sz="1000" dirty="0" smtClean="0"/>
          </a:p>
          <a:p>
            <a:r>
              <a:rPr lang="th-TH" sz="2400" dirty="0" smtClean="0"/>
              <a:t>6.จำนวนผู้มีเสียงแหบ	</a:t>
            </a:r>
            <a:r>
              <a:rPr lang="en-US" sz="2400" dirty="0" smtClean="0"/>
              <a:t>=  e</a:t>
            </a:r>
            <a:r>
              <a:rPr lang="en-US" sz="2400" baseline="30000" dirty="0" smtClean="0"/>
              <a:t>1.848 + 0.404(</a:t>
            </a:r>
            <a:r>
              <a:rPr lang="th-TH" sz="2400" baseline="30000" dirty="0" smtClean="0"/>
              <a:t>ปริมาณ</a:t>
            </a:r>
            <a:r>
              <a:rPr lang="en-US" sz="2400" baseline="30000" dirty="0" err="1" smtClean="0"/>
              <a:t>COmax</a:t>
            </a:r>
            <a:r>
              <a:rPr lang="th-TH" sz="2400" baseline="30000" dirty="0" smtClean="0"/>
              <a:t>วันนั้น</a:t>
            </a:r>
            <a:r>
              <a:rPr lang="en-US" sz="2400" baseline="30000" dirty="0" smtClean="0"/>
              <a:t>)  + 0.004(</a:t>
            </a:r>
            <a:r>
              <a:rPr lang="th-TH" sz="2400" baseline="30000" dirty="0" smtClean="0"/>
              <a:t>ปริมาณ</a:t>
            </a:r>
            <a:r>
              <a:rPr lang="en-US" sz="2400" baseline="30000" dirty="0" smtClean="0"/>
              <a:t>PM10</a:t>
            </a:r>
            <a:r>
              <a:rPr lang="th-TH" sz="2400" baseline="30000" dirty="0" smtClean="0"/>
              <a:t>เฉลี่ยวันนั้น)</a:t>
            </a:r>
          </a:p>
          <a:p>
            <a:endParaRPr lang="en-US" sz="1000" dirty="0" smtClean="0"/>
          </a:p>
          <a:p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7.จำนวนผู้มีอาการไอแห้ง	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=  e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2.513 + 0.457(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COmax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วันนั้น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 + 0.176(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ปริมาณ</a:t>
            </a:r>
            <a:r>
              <a:rPr lang="en-US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SO2</a:t>
            </a:r>
            <a:r>
              <a:rPr lang="th-TH" sz="2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เฉลี่ยวันนั้น)</a:t>
            </a: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633003"/>
              </p:ext>
            </p:extLst>
          </p:nvPr>
        </p:nvGraphicFramePr>
        <p:xfrm>
          <a:off x="0" y="0"/>
          <a:ext cx="9144000" cy="716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86"/>
                <a:gridCol w="1714512"/>
                <a:gridCol w="2071702"/>
                <a:gridCol w="1524000"/>
                <a:gridCol w="1524000"/>
                <a:gridCol w="1524000"/>
              </a:tblGrid>
              <a:tr h="828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ordia New"/>
                        </a:rPr>
                        <a:t>ลำดับ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ชนิดของมลพิษ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ปริมาณมลพิษที่เพิ่มขึ้น</a:t>
                      </a:r>
                      <a:r>
                        <a:rPr lang="th-TH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ngsana New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rdia New"/>
                          <a:ea typeface="Calibri"/>
                          <a:cs typeface="Cordia New"/>
                        </a:rPr>
                        <a:t>1</a:t>
                      </a: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หน่วย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มีผลต่ออาการ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ในจำนวนวัน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ngsana New"/>
                          <a:ea typeface="Calibri"/>
                          <a:cs typeface="Cordia New"/>
                        </a:rPr>
                        <a:t>ผู้มีอาการจะเพิ่มขึ้นร้อยละ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alibri"/>
                          <a:ea typeface="Calibri"/>
                          <a:cs typeface="Cordia New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 dirty="0" err="1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 dirty="0" err="1">
                          <a:latin typeface="Cordia New"/>
                          <a:ea typeface="Calibri"/>
                          <a:cs typeface="Cordia New"/>
                        </a:rPr>
                        <a:t>ppm</a:t>
                      </a:r>
                      <a:r>
                        <a:rPr lang="en-US" sz="2400" dirty="0">
                          <a:latin typeface="Cordia New"/>
                          <a:ea typeface="Calibri"/>
                          <a:cs typeface="Cordia New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ผื่นแดงตามตัว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ภายใน 3 วัน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125.5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 dirty="0" err="1">
                          <a:latin typeface="Cordia New"/>
                          <a:ea typeface="Calibri"/>
                          <a:cs typeface="Cordia New"/>
                        </a:rPr>
                        <a:t>ppm</a:t>
                      </a:r>
                      <a:r>
                        <a:rPr lang="en-US" sz="2400" dirty="0">
                          <a:latin typeface="Cordia New"/>
                          <a:ea typeface="Calibri"/>
                          <a:cs typeface="Cordia New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มองไม่ชัด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125.4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ตาแดง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107.9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คันตามร่างกาย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88.0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เวียนหัว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85.4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ปวดหัว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78.1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เหนื่อยง่าย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76.5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หายใจมีเสียงหวีด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62.9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แสบคันตา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59.1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CO</a:t>
                      </a:r>
                      <a:r>
                        <a:rPr lang="en-US" sz="1600">
                          <a:latin typeface="Cordia New"/>
                          <a:ea typeface="Calibri"/>
                          <a:cs typeface="Cordia New"/>
                        </a:rPr>
                        <a:t>max</a:t>
                      </a:r>
                      <a:r>
                        <a:rPr lang="th-TH" sz="2400" b="1">
                          <a:latin typeface="Angsana New"/>
                          <a:ea typeface="Calibri"/>
                          <a:cs typeface="Cordia New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Calibri"/>
                          <a:ea typeface="Calibri"/>
                          <a:cs typeface="Cordia New"/>
                        </a:rPr>
                        <a:t>1 </a:t>
                      </a:r>
                      <a:r>
                        <a:rPr lang="en-US" sz="2400">
                          <a:latin typeface="Cordia New"/>
                          <a:ea typeface="Calibri"/>
                          <a:cs typeface="Cordia New"/>
                        </a:rPr>
                        <a:t>ppm.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หายใจลำบาก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latin typeface="Angsana New"/>
                          <a:ea typeface="Calibri"/>
                          <a:cs typeface="Cordia New"/>
                        </a:rPr>
                        <a:t>ภายใน 1 วัน</a:t>
                      </a:r>
                      <a:endParaRPr lang="en-US" sz="16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Angsana New"/>
                          <a:ea typeface="Calibri"/>
                          <a:cs typeface="Cordia New"/>
                        </a:rPr>
                        <a:t>58.5</a:t>
                      </a: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548099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สรุปและอภิปรายผล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ทุกๆอาการทั้ง </a:t>
            </a:r>
            <a:r>
              <a:rPr lang="en-US" sz="2400" dirty="0" smtClean="0"/>
              <a:t>21</a:t>
            </a:r>
            <a:r>
              <a:rPr lang="en-US" dirty="0" smtClean="0"/>
              <a:t> </a:t>
            </a:r>
            <a:r>
              <a:rPr lang="th-TH" dirty="0" smtClean="0"/>
              <a:t>อาการนั้น ล้วนมีความสัมพันธ์กับมลพิษต่างๆมากกว่า 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r>
              <a:rPr lang="th-TH" dirty="0" smtClean="0"/>
              <a:t>ชนิด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อิทธิพลของมลพิษในอากาศแต่ละชนิด  โดยเฉพาะค่าสูงสุดใน 24 ชั่วโมงของมลพิษชนิดคาร์บอนมอนอกไซด์ (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COmax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ที่มีอิทธิพลต่ออาการต่างๆจำนวนมาก โดยเฉพาะต่ออาการมองไม่ชัด และ อาการตาแดงในวันนั้นๆ   และต่ออาการผื่นแดงตามตัวในระยะอีก 3 วันถัดมาได้ </a:t>
            </a:r>
          </a:p>
          <a:p>
            <a:pPr>
              <a:buNone/>
            </a:pPr>
            <a:r>
              <a:rPr lang="th-TH" dirty="0" smtClean="0"/>
              <a:t> </a:t>
            </a:r>
            <a:endParaRPr lang="en-US" dirty="0" smtClean="0"/>
          </a:p>
          <a:p>
            <a:r>
              <a:rPr lang="th-TH" dirty="0" smtClean="0"/>
              <a:t>มลพิษอื่นๆที่มีความสัมพันธ์รองลงมาคือฝุ่นละอองขนาดเล็กกว่า 10 ไมครอน(</a:t>
            </a:r>
            <a:r>
              <a:rPr lang="en-US" sz="2600" dirty="0" smtClean="0"/>
              <a:t>PM</a:t>
            </a:r>
            <a:r>
              <a:rPr lang="en-US" sz="2600" baseline="-25000" dirty="0" smtClean="0"/>
              <a:t>10</a:t>
            </a:r>
            <a:r>
              <a:rPr lang="th-TH" dirty="0" smtClean="0"/>
              <a:t>), </a:t>
            </a:r>
            <a:r>
              <a:rPr lang="th-TH" dirty="0" err="1" smtClean="0"/>
              <a:t>ซัลเฟอร์</a:t>
            </a:r>
            <a:r>
              <a:rPr lang="th-TH" dirty="0" smtClean="0"/>
              <a:t>ไดออกไซด์(</a:t>
            </a:r>
            <a:r>
              <a:rPr lang="en-US" sz="2600" dirty="0" smtClean="0"/>
              <a:t>SO</a:t>
            </a:r>
            <a:r>
              <a:rPr lang="en-US" sz="2600" baseline="-25000" dirty="0" smtClean="0"/>
              <a:t>2</a:t>
            </a:r>
            <a:r>
              <a:rPr lang="th-TH" dirty="0" smtClean="0"/>
              <a:t>)  และโอโซน(</a:t>
            </a:r>
            <a:r>
              <a:rPr lang="en-US" sz="2600" dirty="0" smtClean="0"/>
              <a:t>O</a:t>
            </a:r>
            <a:r>
              <a:rPr lang="en-US" sz="2600" baseline="-25000" dirty="0" smtClean="0"/>
              <a:t>3</a:t>
            </a:r>
            <a:r>
              <a:rPr lang="th-TH" dirty="0" smtClean="0"/>
              <a:t>)ตามลำดับ      ส่วนไนโตรเจนไดออกไซด์(</a:t>
            </a:r>
            <a:r>
              <a:rPr lang="en-US" sz="2600" dirty="0" smtClean="0"/>
              <a:t>NO</a:t>
            </a:r>
            <a:r>
              <a:rPr lang="en-US" sz="2600" baseline="-25000" dirty="0" smtClean="0"/>
              <a:t>2</a:t>
            </a:r>
            <a:r>
              <a:rPr lang="th-TH" dirty="0" smtClean="0"/>
              <a:t>)  ไม่ปรากฏผลความสัมพันธ์กับอาการใดๆ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สรุปและอภิปรายผล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จากการศึกษาในครั้งนี้จะพบได้ว่าจะมีบางอาการที่สามารถเพิ่มขึ้นได้มากกว่า 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th-TH" dirty="0" smtClean="0"/>
              <a:t>เท่าตัว เมื่อมีการเพิ่มขึ้นของค่ามลพิษ </a:t>
            </a:r>
            <a:r>
              <a:rPr lang="en-US" sz="2400" dirty="0" err="1" smtClean="0"/>
              <a:t>COmax</a:t>
            </a:r>
            <a:r>
              <a:rPr lang="en-US" dirty="0" smtClean="0"/>
              <a:t> </a:t>
            </a:r>
            <a:r>
              <a:rPr lang="th-TH" dirty="0" smtClean="0"/>
              <a:t>ทุกๆ </a:t>
            </a:r>
            <a:r>
              <a:rPr lang="en-US" sz="2400" dirty="0" smtClean="0"/>
              <a:t>1ppm</a:t>
            </a:r>
            <a:r>
              <a:rPr lang="en-US" dirty="0" smtClean="0"/>
              <a:t> </a:t>
            </a:r>
            <a:r>
              <a:rPr lang="th-TH" dirty="0" smtClean="0"/>
              <a:t>คืออาการผื่นแดงตามตัว  อาการมองไม่ชัด  และอาการตาแดง โดยมีค่า </a:t>
            </a:r>
            <a:r>
              <a:rPr lang="en-US" sz="2400" dirty="0" smtClean="0"/>
              <a:t>exp(B) </a:t>
            </a:r>
            <a:r>
              <a:rPr lang="th-TH" dirty="0" smtClean="0"/>
              <a:t>เท่ากับ </a:t>
            </a:r>
            <a:r>
              <a:rPr lang="en-US" sz="2400" dirty="0" smtClean="0"/>
              <a:t>2.255</a:t>
            </a:r>
            <a:r>
              <a:rPr lang="en-US" dirty="0" smtClean="0"/>
              <a:t>,  </a:t>
            </a:r>
            <a:r>
              <a:rPr lang="en-US" sz="2400" dirty="0" smtClean="0"/>
              <a:t>2.254</a:t>
            </a:r>
            <a:r>
              <a:rPr lang="en-US" dirty="0" smtClean="0"/>
              <a:t> </a:t>
            </a:r>
            <a:r>
              <a:rPr lang="th-TH" dirty="0" smtClean="0"/>
              <a:t>และ  </a:t>
            </a:r>
            <a:r>
              <a:rPr lang="en-US" sz="2400" dirty="0" smtClean="0"/>
              <a:t>2.079</a:t>
            </a:r>
            <a:r>
              <a:rPr lang="en-US" dirty="0" smtClean="0"/>
              <a:t> </a:t>
            </a:r>
            <a:r>
              <a:rPr lang="th-TH" dirty="0" smtClean="0"/>
              <a:t>ตามลำดับ</a:t>
            </a:r>
          </a:p>
          <a:p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ผลการศึกษาครั้งนี้ ได้ยืนยันถึงผลกระทบต่อสุขภาพในระดับเบื้องต้นที่เกิดกับประชาชนอันเนื่องจากมลพิษหมอกควันอย่างชัดเจนโดยเฉพาะมลพิษจากคาร์บอนมอนอกไซด์ที่สูงสุดใน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24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ชั่วโมง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COmax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 และปริมาณฝุ่นละอองขนาดเล็ก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PM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avg</a:t>
            </a:r>
            <a:endParaRPr lang="th-TH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สรุปและอภิปรายผล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มลพิษในอากาศแต่ละชนิดสามารถก่อให้เกิดอาการได้มากมายหลายอาการพร้อมๆกันได้  ในขณะเดียวกันอาการหนึ่งใดก็สามารถเกิดขึ้นจากมลพิษหลายชนิดได้เช่นกัน</a:t>
            </a:r>
            <a:r>
              <a:rPr lang="en-US" dirty="0" smtClean="0"/>
              <a:t> </a:t>
            </a:r>
            <a:r>
              <a:rPr lang="th-TH" dirty="0" smtClean="0"/>
              <a:t>โดยอาจร่วมกันหรือเสริมฤทธิ์กัน</a:t>
            </a:r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การศึกษาครั้งนี้ ยังได้ช่วยยืนยันผลของการเกิดอาการที่มีแนวโน้มที่จะสัมพันธ์กับค่าสูงสุดของมลพิษถึงแม้จะในระยะสั้นๆ 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short peak exposures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มากกว่าการสัมพันธ์กับค่าเฉลี่ยของปริมาณมลพิษใน 24 ชั่วโมง คล้ายคลึงกับข้อสรุปจาก รายงานการวิจัยของ </a:t>
            </a:r>
            <a:r>
              <a:rPr lang="th-TH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นันทวรรณ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วิจิตรวาทการ</a:t>
            </a:r>
            <a:endParaRPr lang="th-TH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กิตติกรรมประกาศ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2">
                    <a:lumMod val="75000"/>
                  </a:schemeClr>
                </a:solidFill>
              </a:rPr>
              <a:t>ขอขอบพระคุณเป็นอย่างสูงแก่</a:t>
            </a:r>
          </a:p>
          <a:p>
            <a:pPr>
              <a:buNone/>
            </a:pPr>
            <a:endParaRPr lang="th-TH" sz="2000" dirty="0" smtClean="0"/>
          </a:p>
          <a:p>
            <a:pPr lvl="1"/>
            <a:r>
              <a:rPr lang="th-TH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สำนักงานสาธารณสุขจังหวัดเชียงใหม่</a:t>
            </a:r>
          </a:p>
          <a:p>
            <a:pPr lvl="1"/>
            <a:r>
              <a:rPr lang="th-TH" sz="3200" dirty="0" smtClean="0"/>
              <a:t>รศ.ดร.นพ.พงศ์เทพ  วิวรรธนะเดช </a:t>
            </a:r>
          </a:p>
          <a:p>
            <a:pPr lvl="1"/>
            <a:r>
              <a:rPr lang="th-TH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อส</a:t>
            </a:r>
            <a:r>
              <a:rPr lang="th-TH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ม.ในจังหวัดเชียงใหม่ทุกๆท่าน</a:t>
            </a:r>
          </a:p>
          <a:p>
            <a:pPr lvl="1"/>
            <a:r>
              <a:rPr lang="th-TH" sz="3200" dirty="0" smtClean="0"/>
              <a:t>กรมควบคุมมลพิษ</a:t>
            </a:r>
          </a:p>
          <a:p>
            <a:pPr lvl="1"/>
            <a:r>
              <a:rPr lang="th-TH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ศูนย์อนามัยที่ 10 เชียงใหม่</a:t>
            </a:r>
            <a:endParaRPr lang="th-TH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ความเป็นมา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ฝุ่นที่เล็กกว่า </a:t>
            </a:r>
            <a:r>
              <a:rPr lang="en-US" sz="2400" dirty="0" smtClean="0"/>
              <a:t>10</a:t>
            </a:r>
            <a:r>
              <a:rPr lang="en-US" dirty="0" smtClean="0"/>
              <a:t> </a:t>
            </a:r>
            <a:r>
              <a:rPr lang="th-TH" dirty="0" smtClean="0"/>
              <a:t>ไมครอน เป็นฝุ่นที่สามารถผ่านการกรองของทางเดินหายใจส่วนบนได้ และบางส่วนที่เล็กกว่า </a:t>
            </a:r>
            <a:r>
              <a:rPr lang="en-US" sz="2400" dirty="0" smtClean="0"/>
              <a:t>2.5</a:t>
            </a:r>
            <a:r>
              <a:rPr lang="en-US" dirty="0" smtClean="0"/>
              <a:t> </a:t>
            </a:r>
            <a:r>
              <a:rPr lang="th-TH" dirty="0" smtClean="0"/>
              <a:t>ไมครอนก็สามารถเข้าไปถึงถุงลมปอดได้   ที่สำคัญ “</a:t>
            </a:r>
            <a:r>
              <a:rPr lang="th-TH" dirty="0" smtClean="0">
                <a:solidFill>
                  <a:srgbClr val="00B0F0"/>
                </a:solidFill>
              </a:rPr>
              <a:t>ทุกคนต้องหายใจ</a:t>
            </a:r>
            <a:r>
              <a:rPr lang="th-TH" dirty="0" smtClean="0"/>
              <a:t>” </a:t>
            </a:r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ทั้งฝุ่นละอองขนาดเล็กและแก๊สมลพิษที่มีมากขึ้นในช่วงวิกฤตหมอกควันสามารถก่อให้เกิดอาการและโรคระบบทางเดินหายใจ  โรคระบบหัวใจหลอดเลือด  ระบบผิวหนัง  ระบบสายตา  และระบบประสาท ได้ (พงศ์เทพ  วิวรรธนะเดช, 2550)</a:t>
            </a:r>
          </a:p>
          <a:p>
            <a:r>
              <a:rPr lang="th-TH" dirty="0" smtClean="0"/>
              <a:t>ยังมีข้อสงสัยว่า อาการ และโรคใด ที่เกี่ยวข้อง มีส่วนมากน้อยเพียงใดที่เกิดจากมลพิษในอากาศ หรือเป็นเพียงโรคตามปกติ หรือโรคตามฤดูกาลเท่านั้น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ความเป็นมา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การศึกษา</a:t>
            </a:r>
            <a:r>
              <a:rPr lang="th-TH" dirty="0" err="1" smtClean="0"/>
              <a:t>ที่อ.</a:t>
            </a:r>
            <a:r>
              <a:rPr lang="th-TH" dirty="0" smtClean="0"/>
              <a:t>แม่เมาะ จ.ลำปางปี</a:t>
            </a:r>
            <a:r>
              <a:rPr lang="en-US" sz="2200" dirty="0" smtClean="0"/>
              <a:t>2537 – 2543 </a:t>
            </a:r>
            <a:r>
              <a:rPr lang="th-TH" dirty="0" smtClean="0"/>
              <a:t>พบว่าทั้งผู้ใหญ่และเด็กมีอัตราเสี่ยงสูงในอาการต่างๆเช่น  ไอเรื้อรัง   มีเสมหะเรื้อรัง   หายใจมีเสียงวี้ด   หอบหืดในผู้ใหญ่ ไอมีเสมหะ เป็นต้น  นอกจากนี้ยังพบว่าค่าสมรรถภาพปอดจะมีความสัมพันธ์กับระดับ </a:t>
            </a:r>
            <a:r>
              <a:rPr lang="en-US" sz="2000" dirty="0" smtClean="0"/>
              <a:t>PM</a:t>
            </a:r>
            <a:r>
              <a:rPr lang="en-US" sz="2000" baseline="-25000" dirty="0" smtClean="0"/>
              <a:t>10</a:t>
            </a:r>
            <a:r>
              <a:rPr lang="en-US" dirty="0" smtClean="0"/>
              <a:t> </a:t>
            </a:r>
            <a:r>
              <a:rPr lang="th-TH" dirty="0" smtClean="0"/>
              <a:t>อย่างมีนัยสำคัญอีกด้วย การศึกษานี้ได้ชี้ให้เห็นว่าผลกระทบต่อสุขภาพอาจมีความสัมพันธ์ใกล้ชิดกับระยะเวลาที่สัมผัสกับมลพิษที่เข้มข้นในระยะเวลาสั้นๆ </a:t>
            </a:r>
            <a:r>
              <a:rPr lang="en-US" sz="2400" dirty="0" smtClean="0"/>
              <a:t>short peak exposures</a:t>
            </a:r>
            <a:r>
              <a:rPr lang="th-TH" sz="2800" dirty="0" smtClean="0"/>
              <a:t>(วิทยาลัยการสาธารณสุข จุฬาลงกรณ์มหาวิทยาลัย,2544)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75134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ความเป็นมา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14973"/>
          </a:xfrm>
        </p:spPr>
        <p:txBody>
          <a:bodyPr>
            <a:noAutofit/>
          </a:bodyPr>
          <a:lstStyle/>
          <a:p>
            <a:r>
              <a:rPr lang="th-TH" sz="2400" dirty="0" smtClean="0"/>
              <a:t>การศึกษาความจุปอด </a:t>
            </a:r>
            <a:r>
              <a:rPr lang="en-US" sz="2000" dirty="0" smtClean="0"/>
              <a:t>(PEF)</a:t>
            </a:r>
            <a:r>
              <a:rPr lang="th-TH" sz="2400" dirty="0" smtClean="0"/>
              <a:t>ในผู้ป่วยโรคหอบหืดทั้งเด็กและผู้ใหญ่ ในเชียงใหม่และลำพูน พบว่า  </a:t>
            </a:r>
            <a:r>
              <a:rPr lang="en-US" sz="2000" dirty="0" smtClean="0"/>
              <a:t>PM</a:t>
            </a:r>
            <a:r>
              <a:rPr lang="en-US" sz="2000" baseline="-25000" dirty="0" smtClean="0"/>
              <a:t>10</a:t>
            </a:r>
            <a:r>
              <a:rPr lang="th-TH" sz="2400" dirty="0" smtClean="0"/>
              <a:t>ที่เพิ่มขึ้นมีความสัมพันธ์กับค่า ความจุปอด(</a:t>
            </a:r>
            <a:r>
              <a:rPr lang="en-US" sz="2000" dirty="0" smtClean="0"/>
              <a:t>PEF)</a:t>
            </a:r>
            <a:r>
              <a:rPr lang="th-TH" sz="2400" dirty="0" smtClean="0"/>
              <a:t>ที่ลดลงในผู้ป่วยโรคหอบหืดที่มีระดับความรุนแรงต่ำที่</a:t>
            </a:r>
            <a:r>
              <a:rPr lang="en-US" sz="2400" dirty="0" smtClean="0"/>
              <a:t> </a:t>
            </a:r>
            <a:r>
              <a:rPr lang="en-US" sz="2000" dirty="0" smtClean="0"/>
              <a:t>lag 0</a:t>
            </a:r>
            <a:r>
              <a:rPr lang="th-TH" sz="2400" dirty="0" smtClean="0"/>
              <a:t> วัน</a:t>
            </a:r>
            <a:r>
              <a:rPr lang="en-US" sz="2400" dirty="0" smtClean="0"/>
              <a:t> </a:t>
            </a:r>
            <a:r>
              <a:rPr lang="th-TH" sz="2400" dirty="0" smtClean="0"/>
              <a:t> และ</a:t>
            </a:r>
            <a:r>
              <a:rPr lang="en-US" sz="2000" dirty="0" smtClean="0"/>
              <a:t>CO </a:t>
            </a:r>
            <a:r>
              <a:rPr lang="th-TH" sz="2400" dirty="0" smtClean="0"/>
              <a:t>ที่</a:t>
            </a:r>
            <a:r>
              <a:rPr lang="en-US" sz="2000" dirty="0" smtClean="0"/>
              <a:t> lag 6 </a:t>
            </a:r>
            <a:r>
              <a:rPr lang="th-TH" sz="2400" dirty="0" smtClean="0"/>
              <a:t>วัน  ส่วนลำพูนไม่พบความสัมพันธ์ดังกล่าว  แต่เมื่อศึกษาอาการหอบหืดในช่วงกลางวันและกลางคืนใน 2 จังหวัดนี้  พบว่า </a:t>
            </a:r>
            <a:r>
              <a:rPr lang="en-US" sz="2000" dirty="0" smtClean="0"/>
              <a:t>PM</a:t>
            </a:r>
            <a:r>
              <a:rPr lang="en-US" sz="2000" baseline="-25000" dirty="0" smtClean="0"/>
              <a:t>10</a:t>
            </a:r>
            <a:r>
              <a:rPr lang="th-TH" sz="2400" dirty="0" smtClean="0"/>
              <a:t> สัมพันธ์กับอาการหอบหืดในช่วงกลางวันของลำพูน โดยมีผลต่อความจุปอดในอีก 2 วันถัดมา  ในขณะที่</a:t>
            </a:r>
            <a:r>
              <a:rPr lang="en-US" sz="2400" dirty="0" smtClean="0"/>
              <a:t> </a:t>
            </a:r>
            <a:r>
              <a:rPr lang="en-US" sz="2000" dirty="0" smtClean="0"/>
              <a:t>CO</a:t>
            </a:r>
            <a:r>
              <a:rPr lang="en-US" sz="2400" dirty="0" smtClean="0"/>
              <a:t> </a:t>
            </a:r>
            <a:r>
              <a:rPr lang="th-TH" sz="2400" dirty="0" smtClean="0"/>
              <a:t>มีผลกระทบในอีก 6 วัน ถัดมา (พงศ์เทพ วิวรรธนะเดชและคณะ,2550)</a:t>
            </a:r>
          </a:p>
          <a:p>
            <a:endParaRPr lang="en-US" sz="1200" dirty="0" smtClean="0"/>
          </a:p>
          <a:p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การศึกษาผลกระทบของมลพิษในอากาศต่อ 19 อาการใน 4 อำเภอ คือ อ.เมืองเชียงใหม่ แม่ริม สารภี  </a:t>
            </a:r>
            <a:r>
              <a:rPr lang="th-TH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และอ.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เมืองลำพูน ช่วง1 ม.ค. </a:t>
            </a:r>
            <a:r>
              <a:rPr lang="th-TH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–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30 เม.ย. 2551 วันละ 100 ราย  พบความสัมพันธ์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PM</a:t>
            </a:r>
            <a:r>
              <a:rPr lang="en-US" sz="20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กับอาการในระบบทางเดินหายใจ</a:t>
            </a:r>
            <a:r>
              <a:rPr lang="th-TH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อาการในระบบหัวใจ</a:t>
            </a: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อาการในระบบผิวหนัง</a:t>
            </a:r>
            <a:r>
              <a:rPr lang="th-TH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และระบบตา</a:t>
            </a:r>
            <a:r>
              <a:rPr lang="th-TH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และทำนายได้ว่า ระดับฝุ่นที่สูงขึ้นจะมีผลกระทบในอีก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0–2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วันถัดมา และมีค่า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Odds ratio 1.003-1.010 </a:t>
            </a:r>
            <a:r>
              <a:rPr lang="th-TH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ต่อ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1 </a:t>
            </a:r>
            <a:r>
              <a:rPr lang="th-TH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µ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g/m</a:t>
            </a:r>
            <a:r>
              <a:rPr lang="en-US" sz="20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ที่เพิ่มขึ้น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ยังพบว่า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สัมพันธ์กับอาการต่างๆ</a:t>
            </a:r>
            <a:r>
              <a:rPr lang="th-TH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แ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ละจะมีผลกระทบในอีก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0–5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วันถัดมาโดยมีค่า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Odds ratio 1.118–3.223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ต่อ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US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ppm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ของ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ที่เพิ่มขึ้น ยังพบผลกระทบจาก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20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และ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</a:t>
            </a:r>
            <a:r>
              <a:rPr lang="en-US" sz="20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ในลักษณะใกล้เคียงกัน               (พงศ์เทพ วิวรรธนะเดชและคณะ,2551)</a:t>
            </a:r>
            <a:r>
              <a:rPr lang="th-TH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th-TH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</a:t>
            </a:r>
            <a:endParaRPr lang="en-US" sz="24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วัตถุประสงค์</a:t>
            </a:r>
            <a:endParaRPr lang="th-TH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th-TH" sz="3500" b="1" dirty="0" smtClean="0">
                <a:solidFill>
                  <a:schemeClr val="tx2">
                    <a:lumMod val="50000"/>
                  </a:schemeClr>
                </a:solidFill>
              </a:rPr>
              <a:t>วัตถุประสงค์หลัก</a:t>
            </a:r>
            <a:r>
              <a:rPr lang="th-TH" sz="35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th-TH" sz="2800" dirty="0" smtClean="0"/>
              <a:t> </a:t>
            </a:r>
            <a:r>
              <a:rPr lang="th-TH" sz="3300" dirty="0" smtClean="0"/>
              <a:t>เพื่อศึกษาความสัมพันธ์ระหว่างจำนวนผู้ที่มีอาการที่มีการเฝ้าระวัง 21 อาการกับมลพิษในอากาศจำนวน 5 ชนิด คือปริมาณฝุ่นละอองที่มีขนาดเล็กกว่า </a:t>
            </a:r>
            <a:r>
              <a:rPr lang="en-US" sz="2400" dirty="0" smtClean="0"/>
              <a:t>10</a:t>
            </a:r>
            <a:r>
              <a:rPr lang="en-US" sz="3300" dirty="0" smtClean="0"/>
              <a:t> </a:t>
            </a:r>
            <a:r>
              <a:rPr lang="th-TH" sz="3300" dirty="0" smtClean="0"/>
              <a:t>ไมครอน(</a:t>
            </a:r>
            <a:r>
              <a:rPr lang="en-US" sz="2400" dirty="0" smtClean="0"/>
              <a:t>PM</a:t>
            </a:r>
            <a:r>
              <a:rPr lang="en-US" sz="2400" baseline="-25000" dirty="0" smtClean="0"/>
              <a:t>10</a:t>
            </a:r>
            <a:r>
              <a:rPr lang="th-TH" sz="3300" dirty="0" smtClean="0"/>
              <a:t>) , โอโซน(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th-TH" sz="3300" dirty="0" smtClean="0"/>
              <a:t>),  ไนโตรเจนไดออกไซด์ (</a:t>
            </a:r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th-TH" sz="3300" dirty="0" smtClean="0"/>
              <a:t>),  คาร์บอนมอน็อกไซด์ (</a:t>
            </a:r>
            <a:r>
              <a:rPr lang="en-US" sz="2400" dirty="0" smtClean="0"/>
              <a:t>CO</a:t>
            </a:r>
            <a:r>
              <a:rPr lang="th-TH" sz="3300" dirty="0" smtClean="0"/>
              <a:t>)  และ </a:t>
            </a:r>
            <a:r>
              <a:rPr lang="th-TH" sz="3300" dirty="0" err="1" smtClean="0"/>
              <a:t>ซัลเฟอร์</a:t>
            </a:r>
            <a:r>
              <a:rPr lang="th-TH" sz="3300" dirty="0" smtClean="0"/>
              <a:t>ไดออกไซด์(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th-TH" sz="3300" dirty="0" smtClean="0"/>
              <a:t>) ในจังหวัดเชียงใหม่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b="1" dirty="0" smtClean="0"/>
              <a:t> 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วัตถุประสงค์ทั่วไป </a:t>
            </a:r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th-TH" dirty="0" smtClean="0"/>
              <a:t>	- เพื่อศึกษาเปรียบเทียบอิทธิพลของมลพิษแต่ละชนิดทั้งในด้านที่เป็นค่าเฉลี่ยและค่าสูงสุดในแต่ละวันที่จะมีผลต่ออาการหนึ่งอาการใด ในระดับที่แตกต่างกันในแต่ละวัน ของจังหวัดเชียงใหม่</a:t>
            </a:r>
            <a:endParaRPr lang="en-US" sz="2000" dirty="0" smtClean="0"/>
          </a:p>
          <a:p>
            <a:pPr>
              <a:buNone/>
            </a:pPr>
            <a:r>
              <a:rPr lang="th-TH" dirty="0" smtClean="0"/>
              <a:t>	- เพื่อศึกษาหาระยะก่อให้เกิดอาการ(</a:t>
            </a:r>
            <a:r>
              <a:rPr lang="en-US" sz="2400" dirty="0" smtClean="0"/>
              <a:t>Lag time period</a:t>
            </a:r>
            <a:r>
              <a:rPr lang="th-TH" sz="2400" dirty="0" smtClean="0"/>
              <a:t> </a:t>
            </a:r>
            <a:r>
              <a:rPr lang="th-TH" dirty="0" smtClean="0"/>
              <a:t>) ของมลพิษแต่ละชนิดที่มีต่ออาการแต่ละอาการที่มีการเฝ้าระวังในจังหวัดเชียงใหม่</a:t>
            </a:r>
            <a:endParaRPr lang="en-US" sz="20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นิยามศัพท์และขอบเขตในการศึกษา</a:t>
            </a:r>
            <a:endParaRPr lang="th-TH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มลพิษในอากาศ </a:t>
            </a:r>
            <a:r>
              <a:rPr lang="th-TH" dirty="0" smtClean="0"/>
              <a:t>หมายถึงมลพิษ 5 ชนิด ได้แก่อนุภาคฝุ่นขนาด </a:t>
            </a:r>
            <a:r>
              <a:rPr lang="en-US" sz="2400" dirty="0" smtClean="0"/>
              <a:t>PM</a:t>
            </a:r>
            <a:r>
              <a:rPr lang="en-US" sz="2400" baseline="-25000" dirty="0" smtClean="0"/>
              <a:t>10</a:t>
            </a:r>
            <a:r>
              <a:rPr lang="en-US" dirty="0" smtClean="0"/>
              <a:t> </a:t>
            </a:r>
            <a:r>
              <a:rPr lang="th-TH" dirty="0" err="1" smtClean="0"/>
              <a:t>แก๊สซัลเฟอร์</a:t>
            </a:r>
            <a:r>
              <a:rPr lang="th-TH" dirty="0" smtClean="0"/>
              <a:t>ไดออกไซด์(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th-TH" dirty="0" smtClean="0"/>
              <a:t>) ที่ใช้ค่าเฉลี่ยใน 24 ชั่วโมง ส่วน ไนโตรเจนไดออกไซด์(</a:t>
            </a:r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th-TH" dirty="0" smtClean="0"/>
              <a:t>) โอโซน (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th-TH" dirty="0" smtClean="0"/>
              <a:t>), และคาร์บอนมอนอกไซด์(</a:t>
            </a:r>
            <a:r>
              <a:rPr lang="en-US" sz="2400" dirty="0" smtClean="0"/>
              <a:t>CO</a:t>
            </a:r>
            <a:r>
              <a:rPr lang="th-TH" dirty="0" smtClean="0"/>
              <a:t>) จะใช้ค่าสูงสุด(ค่า</a:t>
            </a:r>
            <a:r>
              <a:rPr lang="en-US" dirty="0" smtClean="0"/>
              <a:t> </a:t>
            </a:r>
            <a:r>
              <a:rPr lang="en-US" sz="2400" dirty="0" smtClean="0"/>
              <a:t>Maximum</a:t>
            </a:r>
            <a:r>
              <a:rPr lang="th-TH" dirty="0" smtClean="0"/>
              <a:t>) ใน24 ชั่วโมงของแต่ละวัน(จากการตรวจวัดของกรมควบคุมมลพิษ สถานีศาลากลางจังหวัด)</a:t>
            </a:r>
          </a:p>
          <a:p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ระยะก่อให้เกิดอาการ(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</a:rPr>
              <a:t>Lag time period</a:t>
            </a:r>
            <a:r>
              <a:rPr lang="th-TH" sz="2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th-TH" dirty="0" smtClean="0"/>
              <a:t> คือระยะเวลานับจากสัมผัสมลพิษแล้วจนกระทั่งเกิดอาการขึ้น เพราะมลพิษแต่ละชนิดอาจไม่ได้มีผลต่อสุขภาพจนแสดงอาการในทันที  หากแต่อาจทำให้ไปเกิดอาการในวันถัดไป1-5วันได้  การศึกษานี้เลือกใช้ระยะเวลาไม่เกิน 5 วัน</a:t>
            </a:r>
            <a:r>
              <a:rPr lang="th-TH" b="1" dirty="0" smtClean="0"/>
              <a:t> </a:t>
            </a:r>
            <a:r>
              <a:rPr lang="th-TH" dirty="0" smtClean="0"/>
              <a:t>เนื่องจากเป็นการศึกษาผลกระทบระยะสั้นที่ก่อให้เกิดอาการเท่านั้น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dirty="0" smtClean="0">
                <a:solidFill>
                  <a:schemeClr val="accent2">
                    <a:lumMod val="75000"/>
                  </a:schemeClr>
                </a:solidFill>
              </a:rPr>
              <a:t>อาการที่เฝ้าระวัง 21 อาการ</a:t>
            </a:r>
            <a:endParaRPr lang="th-TH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36431"/>
              </p:ext>
            </p:extLst>
          </p:nvPr>
        </p:nvGraphicFramePr>
        <p:xfrm>
          <a:off x="457200" y="1646238"/>
          <a:ext cx="8229600" cy="464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83062"/>
                <a:gridCol w="1608778"/>
                <a:gridCol w="1645920"/>
                <a:gridCol w="1645920"/>
              </a:tblGrid>
              <a:tr h="53683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ระบบทางเดินหายใจ</a:t>
                      </a:r>
                      <a:endParaRPr lang="th-TH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หัวใจและหลอดเลือด</a:t>
                      </a:r>
                      <a:endParaRPr lang="th-TH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ระบบผิวหนัง</a:t>
                      </a:r>
                      <a:endParaRPr lang="th-TH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ระบบสายตา</a:t>
                      </a:r>
                      <a:endParaRPr lang="th-TH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ระบบประสาท</a:t>
                      </a:r>
                      <a:endParaRPr lang="th-TH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03451">
                <a:tc>
                  <a:txBody>
                    <a:bodyPr/>
                    <a:lstStyle/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คัดจมูก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มีน้ำมูก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แสบจมูก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เลือดกำเดาไหล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แสบคอ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เสียงแหบ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ไอแห้งๆ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ไอมีเสมหะ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หายใจลำบาก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10.หายใจมีเสียงหวีด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เหนื่อยง่าย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 เท้าบวม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 ชีพจร(หัวใจ)     เต้นเร็ว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14.คันตามร่างกาย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15.มีผื่นแดงตามร่างกาย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16.แสบหรือคันตา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17.ตาแดง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18.น้ำตาไหล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19.มองภาพไม่ชัด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20.ปวดศีรษะ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21.เวียนศีรษะ</a:t>
                      </a: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C000"/>
                </a:solidFill>
              </a:rPr>
              <a:t>วิธีการศึกษา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646237"/>
            <a:ext cx="8643998" cy="4526280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รูปแบบการศึกษา</a:t>
            </a:r>
          </a:p>
          <a:p>
            <a:pPr>
              <a:buNone/>
            </a:pPr>
            <a:r>
              <a:rPr lang="th-TH" dirty="0" smtClean="0"/>
              <a:t>    เป็นการวิเคราะห์ความผันแปรตามลำดับเวลา (</a:t>
            </a:r>
            <a:r>
              <a:rPr lang="en-US" sz="2400" dirty="0" smtClean="0"/>
              <a:t>Time Series Study</a:t>
            </a:r>
            <a:r>
              <a:rPr lang="th-TH" dirty="0" smtClean="0"/>
              <a:t>)</a:t>
            </a:r>
          </a:p>
          <a:p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ลักษณะข้อมูลและประชากร</a:t>
            </a:r>
          </a:p>
          <a:p>
            <a:pPr>
              <a:buNone/>
            </a:pPr>
            <a:r>
              <a:rPr lang="th-TH" dirty="0" smtClean="0"/>
              <a:t>    มีลักษณะเป็น </a:t>
            </a:r>
            <a:r>
              <a:rPr lang="en-US" sz="2400" dirty="0" smtClean="0"/>
              <a:t>Daily Time Series </a:t>
            </a:r>
            <a:r>
              <a:rPr lang="th-TH" dirty="0" smtClean="0"/>
              <a:t>เก็บข้อมูลรายวันต่อเนื่อง 90 วัน(1ก.พ. – 30 เม.ย.2555) กับกลุ่มประชากรทั่วไปใน 25 อำเภอของจังหวัดเชียงใหม่ (อำเภอละ1,600คน เฉพาะใน อ.เมือง 2,600 คน) รวมจำนวนทั้งหมด 41,000 คน เพื่อให้ได้ข้อมูลในลักษณะ</a:t>
            </a:r>
            <a:r>
              <a:rPr lang="en-US" sz="2600" dirty="0" smtClean="0"/>
              <a:t>Community based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  </a:t>
            </a:r>
            <a:r>
              <a:rPr lang="th-TH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บุคลากรและเครื่องมือ</a:t>
            </a:r>
          </a:p>
          <a:p>
            <a:pPr>
              <a:buNone/>
            </a:pPr>
            <a:r>
              <a:rPr lang="th-TH" dirty="0" smtClean="0"/>
              <a:t>   โดยอสม.ที่ผ่านการอบรมการจำแนกอาการที่สังเกตและสอบถามตามแบบเฝ้าระวังผลกระทบต่อสุขภาพของกรมอนามัย โดยจัดอบรม 2 ครั้งและประเมินทดสอบโดยสำนักงานสาธารณสุขจังหวัดเชียงใหม่ในปี 2554 และ2555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กำหนดเอง 1">
      <a:dk1>
        <a:srgbClr val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510</TotalTime>
  <Words>3188</Words>
  <Application>Microsoft Office PowerPoint</Application>
  <PresentationFormat>On-screen Show (4:3)</PresentationFormat>
  <Paragraphs>817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กระบวนการหลอม</vt:lpstr>
      <vt:lpstr>             การศึกษาความสัมพันธ์ระหว่างการเกิดอาการที่เฝ้าระวังกับ ปริมาณมลพิษในอากาศ ๕ ชนิดในช่วงที่มีปัญหาหมอกควัน ปี ๒๕๕๕ กรณีศึกษาพื้นที่ จ.เชียงใหม่ </vt:lpstr>
      <vt:lpstr>ความเป็นมา</vt:lpstr>
      <vt:lpstr>ความเป็นมา</vt:lpstr>
      <vt:lpstr>ความเป็นมา</vt:lpstr>
      <vt:lpstr>ความเป็นมา</vt:lpstr>
      <vt:lpstr>วัตถุประสงค์</vt:lpstr>
      <vt:lpstr>นิยามศัพท์และขอบเขตในการศึกษา</vt:lpstr>
      <vt:lpstr>อาการที่เฝ้าระวัง 21 อาการ</vt:lpstr>
      <vt:lpstr>วิธีการศึกษา</vt:lpstr>
      <vt:lpstr>วิธีการศึกษา</vt:lpstr>
      <vt:lpstr>วิธีการศึกษา</vt:lpstr>
      <vt:lpstr>ผลการศึกษา</vt:lpstr>
      <vt:lpstr>ข้อมูลมลพิษ 90 วัน</vt:lpstr>
      <vt:lpstr>จำนวนผู้มีอาการที่พบมาก</vt:lpstr>
      <vt:lpstr>อาการที่พบมากในแต่ละกลุ่มอายุ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การสร้างสมการเพื่อพยากรณ์จำนวนผู้ป่วย</vt:lpstr>
      <vt:lpstr>PowerPoint Presentation</vt:lpstr>
      <vt:lpstr>สรุปและอภิปรายผล</vt:lpstr>
      <vt:lpstr>สรุปและอภิปรายผล</vt:lpstr>
      <vt:lpstr>สรุปและอภิปรายผล</vt:lpstr>
      <vt:lpstr>กิตติกรรมประกาศ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การศึกษาความสัมพันธ์ระหว่างการเกิดอาการที่เฝ้าระวังกับ ปริมาณมลพิษในอากาศ ๕ ชนิดในช่วงที่มีปัญหาหมอกควัน ปี ๒๕๕๕ กรณีศึกษาพื้นที่ จ.เชียงใหม่</dc:title>
  <dc:creator>acer</dc:creator>
  <cp:lastModifiedBy>ProBook 455</cp:lastModifiedBy>
  <cp:revision>67</cp:revision>
  <dcterms:created xsi:type="dcterms:W3CDTF">2015-06-14T02:51:43Z</dcterms:created>
  <dcterms:modified xsi:type="dcterms:W3CDTF">2015-06-15T05:56:55Z</dcterms:modified>
</cp:coreProperties>
</file>