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7" r:id="rId4"/>
    <p:sldId id="268" r:id="rId5"/>
    <p:sldId id="288" r:id="rId6"/>
    <p:sldId id="270" r:id="rId7"/>
    <p:sldId id="269" r:id="rId8"/>
    <p:sldId id="278" r:id="rId9"/>
    <p:sldId id="271" r:id="rId10"/>
    <p:sldId id="279" r:id="rId11"/>
    <p:sldId id="280" r:id="rId12"/>
    <p:sldId id="259" r:id="rId13"/>
    <p:sldId id="260" r:id="rId14"/>
    <p:sldId id="261" r:id="rId15"/>
    <p:sldId id="263" r:id="rId16"/>
    <p:sldId id="284" r:id="rId17"/>
    <p:sldId id="281" r:id="rId18"/>
    <p:sldId id="283" r:id="rId19"/>
    <p:sldId id="282" r:id="rId20"/>
    <p:sldId id="264" r:id="rId21"/>
    <p:sldId id="266" r:id="rId22"/>
    <p:sldId id="265" r:id="rId23"/>
    <p:sldId id="267" r:id="rId24"/>
    <p:sldId id="285" r:id="rId25"/>
    <p:sldId id="286" r:id="rId26"/>
    <p:sldId id="275" r:id="rId27"/>
    <p:sldId id="287" r:id="rId28"/>
    <p:sldId id="277" r:id="rId29"/>
    <p:sldId id="276" r:id="rId30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est01\Desktop\&#3612;&#3621;&#3585;&#3634;&#3619;&#3604;&#3635;&#3648;&#3609;&#3636;&#3609;&#3591;&#3634;&#3609;&#3605;&#3634;&#3617;&#3605;&#3633;&#3623;&#3594;&#3637;&#3657;&#3623;&#3633;&#360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Health Promoting hospital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7.41</c:v>
                </c:pt>
                <c:pt idx="1">
                  <c:v>6.87</c:v>
                </c:pt>
                <c:pt idx="2">
                  <c:v>6.8</c:v>
                </c:pt>
                <c:pt idx="3">
                  <c:v>6.94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8 North province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9.69</c:v>
                </c:pt>
                <c:pt idx="2">
                  <c:v>9.33</c:v>
                </c:pt>
                <c:pt idx="3">
                  <c:v>9.15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Thailand goal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8.5</c:v>
                </c:pt>
                <c:pt idx="1">
                  <c:v>8</c:v>
                </c:pt>
                <c:pt idx="2">
                  <c:v>7.5</c:v>
                </c:pt>
                <c:pt idx="3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728632"/>
        <c:axId val="212729808"/>
      </c:lineChart>
      <c:catAx>
        <c:axId val="212728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729808"/>
        <c:crosses val="autoZero"/>
        <c:auto val="1"/>
        <c:lblAlgn val="ctr"/>
        <c:lblOffset val="100"/>
        <c:noMultiLvlLbl val="0"/>
      </c:catAx>
      <c:valAx>
        <c:axId val="21272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7286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's4'!$A$2</c:f>
              <c:strCache>
                <c:ptCount val="1"/>
                <c:pt idx="0">
                  <c:v>ทารกแรกเกิดน้ำหนักน้อยกว่า 2500 กรัม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's4'!$B$1:$J$1</c:f>
              <c:strCache>
                <c:ptCount val="9"/>
                <c:pt idx="0">
                  <c:v>เชียงใหม่</c:v>
                </c:pt>
                <c:pt idx="1">
                  <c:v>แม่ฮ่องสอน</c:v>
                </c:pt>
                <c:pt idx="2">
                  <c:v>ลำพูน</c:v>
                </c:pt>
                <c:pt idx="3">
                  <c:v>ลำปาง</c:v>
                </c:pt>
                <c:pt idx="4">
                  <c:v>พะเยา</c:v>
                </c:pt>
                <c:pt idx="5">
                  <c:v>เชียงราย</c:v>
                </c:pt>
                <c:pt idx="6">
                  <c:v>แพร่</c:v>
                </c:pt>
                <c:pt idx="7">
                  <c:v>น่าน</c:v>
                </c:pt>
                <c:pt idx="8">
                  <c:v>รวม</c:v>
                </c:pt>
              </c:strCache>
            </c:strRef>
          </c:cat>
          <c:val>
            <c:numRef>
              <c:f>'s4'!$B$2:$J$2</c:f>
              <c:numCache>
                <c:formatCode>_(* #,##0.00_);_(* \(#,##0.00\);_(* "-"??_);_(@_)</c:formatCode>
                <c:ptCount val="9"/>
                <c:pt idx="0">
                  <c:v>10.75</c:v>
                </c:pt>
                <c:pt idx="1">
                  <c:v>11.05</c:v>
                </c:pt>
                <c:pt idx="2">
                  <c:v>11.9</c:v>
                </c:pt>
                <c:pt idx="3">
                  <c:v>9.83</c:v>
                </c:pt>
                <c:pt idx="4">
                  <c:v>8.7100000000000009</c:v>
                </c:pt>
                <c:pt idx="5">
                  <c:v>8.3800000000000008</c:v>
                </c:pt>
                <c:pt idx="6">
                  <c:v>8.27</c:v>
                </c:pt>
                <c:pt idx="7">
                  <c:v>9.26</c:v>
                </c:pt>
                <c:pt idx="8">
                  <c:v>9.74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23007768"/>
        <c:axId val="223008160"/>
        <c:axId val="0"/>
      </c:bar3DChart>
      <c:catAx>
        <c:axId val="223007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3008160"/>
        <c:crosses val="autoZero"/>
        <c:auto val="1"/>
        <c:lblAlgn val="ctr"/>
        <c:lblOffset val="100"/>
        <c:noMultiLvlLbl val="0"/>
      </c:catAx>
      <c:valAx>
        <c:axId val="223008160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crossAx val="223007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BF9DB-33F0-4A55-B565-39729FFFD1C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FCCE2-3EC6-4BAB-AA66-F8117BAF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35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25D48-60EC-4FE0-BB4F-20283005D6B4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14AAB-402C-4408-B92F-9D9F0213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4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Health Promoting Hospital of Health Center Region 10 has encouraged family to take part in the antenatal care (ANC) process; consisting of couple counseling, school for parents, and parturient &amp; puerperium-attending-care practice of husband.</a:t>
            </a:r>
          </a:p>
          <a:p>
            <a:r>
              <a:rPr lang="en-US" dirty="0" smtClean="0"/>
              <a:t>Anemia during pregnancy is common medical complication and carries the risk for preterm birth and LBW4. </a:t>
            </a:r>
          </a:p>
          <a:p>
            <a:r>
              <a:rPr lang="en-US" dirty="0" smtClean="0"/>
              <a:t>We also have anemia during pregnancy as a common complication. But LBW of Health Promoting Hospital of Health Center Region 10 has still been less than 7%.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14AAB-402C-4408-B92F-9D9F021376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56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LBW (Low birth weight means newborn-weight less than 2,500 grams at birth), one of the important indicators for maternal &amp; child health, is aimed at less than 7% of live birth. But from the birth statistics of Thailand, LBW has long been the important health problem1 up until now. LBW statistics of Thailand; in the year 2008, 2009, 2010, 2011, 2012 were 8.8%, 8.6%, 8.1%, 8.2%, and 8.4%2,3, have never ever attained the goal.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14AAB-402C-4408-B92F-9D9F021376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70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LBW statistics of Health Promoting Hospital of Health Center Region 10 were 6.87%, 6.80%, and 6.94% in the year 2011, 2012, and 2013. Even during these years, LBW statistics of the 8 Northern provinces were; 9.69%, 9.33%, and 9.15%, higher than LBW statistics of Thailand.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14AAB-402C-4408-B92F-9D9F021376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89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1,527 live births And 106 LBW-newborns, LBW per live births was 6.94%.</a:t>
            </a:r>
          </a:p>
          <a:p>
            <a:r>
              <a:rPr lang="en-US" dirty="0" smtClean="0"/>
              <a:t>The LBW in family involvement during ANC was lower than the LBW in no-family involvement with statistical significance. The LBW in anemia at first ANC was higher than the LBW in no-anemia at first ANC with statistical significance. But the LBW in anemia after 32 week GA was not different from the LBW in no-anemia after 32 week GA.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14AAB-402C-4408-B92F-9D9F021376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4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LBW in family involvement during ANC was lower than the LBW in no-family involvement with statistical significance. The LBW in anemia at first ANC was higher than the LBW in no-anemia at first ANC with statistical significance. But the LBW in anemia after 32 week GA was not different from the LBW in no-anemia after 32 week GA.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14AAB-402C-4408-B92F-9D9F021376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1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6390-E936-4C9E-B0A7-621495438D20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E91E-60F1-49A2-95C5-82D9D07971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6390-E936-4C9E-B0A7-621495438D20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E91E-60F1-49A2-95C5-82D9D07971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6390-E936-4C9E-B0A7-621495438D20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E91E-60F1-49A2-95C5-82D9D07971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6390-E936-4C9E-B0A7-621495438D20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E91E-60F1-49A2-95C5-82D9D07971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6390-E936-4C9E-B0A7-621495438D20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E91E-60F1-49A2-95C5-82D9D07971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6390-E936-4C9E-B0A7-621495438D20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E91E-60F1-49A2-95C5-82D9D07971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6390-E936-4C9E-B0A7-621495438D20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E91E-60F1-49A2-95C5-82D9D07971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6390-E936-4C9E-B0A7-621495438D20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E91E-60F1-49A2-95C5-82D9D07971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6390-E936-4C9E-B0A7-621495438D20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E91E-60F1-49A2-95C5-82D9D07971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6390-E936-4C9E-B0A7-621495438D20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E91E-60F1-49A2-95C5-82D9D07971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6390-E936-4C9E-B0A7-621495438D20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E91E-60F1-49A2-95C5-82D9D07971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F6390-E936-4C9E-B0A7-621495438D20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E91E-60F1-49A2-95C5-82D9D079715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3240359"/>
          </a:xfrm>
        </p:spPr>
        <p:txBody>
          <a:bodyPr>
            <a:normAutofit/>
          </a:bodyPr>
          <a:lstStyle/>
          <a:p>
            <a:r>
              <a:rPr lang="en-US" u="sng" dirty="0"/>
              <a:t>Low birth weight and anemia in family involvement antenatal care: Health Promoting Hospital Birth Statistics 2013 Review 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353816"/>
          </a:xfrm>
        </p:spPr>
        <p:txBody>
          <a:bodyPr>
            <a:normAutofit/>
          </a:bodyPr>
          <a:lstStyle/>
          <a:p>
            <a:r>
              <a:rPr lang="en-US" dirty="0" err="1" smtClean="0"/>
              <a:t>Suraphan</a:t>
            </a:r>
            <a:r>
              <a:rPr lang="en-US" dirty="0" smtClean="0"/>
              <a:t> </a:t>
            </a:r>
            <a:r>
              <a:rPr lang="en-US" dirty="0" err="1" smtClean="0"/>
              <a:t>Sangsawang</a:t>
            </a:r>
            <a:endParaRPr lang="en-US" dirty="0" smtClean="0"/>
          </a:p>
          <a:p>
            <a:r>
              <a:rPr lang="en-US" dirty="0" smtClean="0"/>
              <a:t>Atchara </a:t>
            </a:r>
            <a:r>
              <a:rPr lang="en-US" dirty="0" err="1"/>
              <a:t>V</a:t>
            </a:r>
            <a:r>
              <a:rPr lang="en-US" dirty="0" err="1" smtClean="0"/>
              <a:t>arophas</a:t>
            </a:r>
            <a:endParaRPr lang="en-US" dirty="0" smtClean="0"/>
          </a:p>
          <a:p>
            <a:r>
              <a:rPr lang="en-US" dirty="0" err="1" smtClean="0"/>
              <a:t>Suthisak</a:t>
            </a:r>
            <a:r>
              <a:rPr lang="en-US" dirty="0" smtClean="0"/>
              <a:t> </a:t>
            </a:r>
            <a:r>
              <a:rPr lang="en-US" dirty="0" err="1" smtClean="0"/>
              <a:t>Konkaew</a:t>
            </a:r>
            <a:endParaRPr lang="en-US" dirty="0" smtClean="0"/>
          </a:p>
          <a:p>
            <a:r>
              <a:rPr lang="en-US" dirty="0" err="1" smtClean="0"/>
              <a:t>Ratchaneewan</a:t>
            </a:r>
            <a:r>
              <a:rPr lang="en-US" dirty="0" smtClean="0"/>
              <a:t> </a:t>
            </a:r>
            <a:r>
              <a:rPr lang="en-US" dirty="0" err="1" smtClean="0"/>
              <a:t>Charuloedphong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42617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Anemia</a:t>
            </a:r>
            <a:r>
              <a:rPr lang="en-US" dirty="0" smtClean="0"/>
              <a:t> classified by family involvement and LBW outcome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544640"/>
              </p:ext>
            </p:extLst>
          </p:nvPr>
        </p:nvGraphicFramePr>
        <p:xfrm>
          <a:off x="179512" y="1900269"/>
          <a:ext cx="8856982" cy="3947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1420"/>
                <a:gridCol w="718860"/>
                <a:gridCol w="936104"/>
                <a:gridCol w="864096"/>
                <a:gridCol w="792088"/>
                <a:gridCol w="1330278"/>
                <a:gridCol w="741414"/>
                <a:gridCol w="899508"/>
                <a:gridCol w="773214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Family involve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LBW </a:t>
                      </a:r>
                      <a:r>
                        <a:rPr lang="en-US" sz="2000" dirty="0" smtClean="0">
                          <a:effectLst/>
                        </a:rPr>
                        <a:t>Cases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LBW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sz="20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involve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LBW </a:t>
                      </a:r>
                      <a:r>
                        <a:rPr lang="en-US" sz="2000" baseline="0" dirty="0" smtClean="0">
                          <a:effectLst/>
                        </a:rPr>
                        <a:t> cases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LBW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 value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  <a:cs typeface="Angsana New"/>
                        </a:rPr>
                        <a:t>Anemia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648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125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7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5.60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523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42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8.03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&gt; 0.4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</a:t>
                      </a:r>
                      <a:r>
                        <a:rPr lang="en-US" sz="2400" baseline="30000" dirty="0" smtClean="0">
                          <a:effectLst/>
                        </a:rPr>
                        <a:t>st</a:t>
                      </a:r>
                      <a:r>
                        <a:rPr lang="en-US" sz="2400" dirty="0" smtClean="0">
                          <a:effectLst/>
                        </a:rPr>
                        <a:t> Anemia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  <a:cs typeface="Angsana New"/>
                        </a:rPr>
                        <a:t>But normal after 32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  <a:cs typeface="Angsana New"/>
                        </a:rPr>
                        <a:t>wk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228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29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3.45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199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24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12.06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&gt; 0.2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</a:t>
                      </a:r>
                      <a:r>
                        <a:rPr lang="en-US" sz="2400" baseline="30000" dirty="0" smtClean="0">
                          <a:effectLst/>
                        </a:rPr>
                        <a:t>st</a:t>
                      </a:r>
                      <a:r>
                        <a:rPr lang="en-US" sz="2400" dirty="0" smtClean="0">
                          <a:effectLst/>
                        </a:rPr>
                        <a:t> Anemia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And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 Anemia after 32 wk.</a:t>
                      </a:r>
                      <a:endParaRPr lang="en-US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224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40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12.5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184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12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6.52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&gt; 0.9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6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570186"/>
          </a:xfrm>
        </p:spPr>
        <p:txBody>
          <a:bodyPr>
            <a:normAutofit/>
          </a:bodyPr>
          <a:lstStyle/>
          <a:p>
            <a:r>
              <a:rPr lang="en-US" u="sng" dirty="0" smtClean="0"/>
              <a:t>Family </a:t>
            </a:r>
            <a:r>
              <a:rPr lang="en-US" u="sng" dirty="0"/>
              <a:t>involvement </a:t>
            </a:r>
            <a:r>
              <a:rPr lang="en-US" dirty="0" smtClean="0"/>
              <a:t>classified </a:t>
            </a:r>
            <a:r>
              <a:rPr lang="en-US" dirty="0"/>
              <a:t>by a</a:t>
            </a:r>
            <a:r>
              <a:rPr lang="en-US" dirty="0" smtClean="0"/>
              <a:t>nemia and </a:t>
            </a:r>
            <a:r>
              <a:rPr lang="en-US" dirty="0"/>
              <a:t>LBW outcome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087808"/>
              </p:ext>
            </p:extLst>
          </p:nvPr>
        </p:nvGraphicFramePr>
        <p:xfrm>
          <a:off x="179515" y="2204865"/>
          <a:ext cx="8784973" cy="1765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7"/>
                <a:gridCol w="648072"/>
                <a:gridCol w="936104"/>
                <a:gridCol w="504056"/>
                <a:gridCol w="720080"/>
                <a:gridCol w="578464"/>
                <a:gridCol w="1235135"/>
                <a:gridCol w="616426"/>
                <a:gridCol w="735386"/>
                <a:gridCol w="780627"/>
                <a:gridCol w="878496"/>
              </a:tblGrid>
              <a:tr h="56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effectLst/>
                        <a:latin typeface="Cordia New"/>
                        <a:cs typeface="Angsana New"/>
                      </a:endParaRPr>
                    </a:p>
                    <a:p>
                      <a:r>
                        <a:rPr lang="en-US" sz="2000" b="1" dirty="0" smtClean="0">
                          <a:effectLst/>
                          <a:latin typeface="Cordia New"/>
                          <a:cs typeface="Angsana New"/>
                        </a:rPr>
                        <a:t>cases</a:t>
                      </a:r>
                      <a:endParaRPr lang="en-US" sz="2000" b="1" dirty="0">
                        <a:effectLst/>
                        <a:latin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Anemia cases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LBW cases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LBW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No anemia cases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LBW </a:t>
                      </a:r>
                      <a:r>
                        <a:rPr lang="en-US" sz="1800" dirty="0" smtClean="0">
                          <a:effectLst/>
                        </a:rPr>
                        <a:t>cases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LBW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baseline="0" dirty="0" smtClean="0">
                          <a:effectLst/>
                        </a:rPr>
                        <a:t>p </a:t>
                      </a:r>
                      <a:r>
                        <a:rPr lang="en-US" sz="2000" dirty="0" smtClean="0">
                          <a:effectLst/>
                        </a:rPr>
                        <a:t>value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86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Family involve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338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125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37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7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5.6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213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63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2.35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&gt; 0.1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89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39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961" y="1261526"/>
            <a:ext cx="6626415" cy="544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7887" y="116632"/>
            <a:ext cx="641278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/>
              <a:t>Iron, Anemia and LBW </a:t>
            </a:r>
            <a:endParaRPr lang="th-TH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529" y="1772816"/>
            <a:ext cx="8643522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ตัวเชื่อมต่อตรง 5"/>
          <p:cNvCxnSpPr/>
          <p:nvPr/>
        </p:nvCxnSpPr>
        <p:spPr>
          <a:xfrm>
            <a:off x="7452320" y="4437112"/>
            <a:ext cx="122413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395536" y="4869160"/>
            <a:ext cx="8280920" cy="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/>
              <a:t>High risk case &amp; Education</a:t>
            </a:r>
            <a:endParaRPr lang="th-TH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829" y="2420888"/>
            <a:ext cx="9002675" cy="36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ตัวเชื่อมต่อตรง 6"/>
          <p:cNvCxnSpPr/>
          <p:nvPr/>
        </p:nvCxnSpPr>
        <p:spPr>
          <a:xfrm>
            <a:off x="2267744" y="4005064"/>
            <a:ext cx="6480720" cy="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ตัวเชื่อมต่อตรง 6"/>
          <p:cNvCxnSpPr/>
          <p:nvPr/>
        </p:nvCxnSpPr>
        <p:spPr>
          <a:xfrm>
            <a:off x="251520" y="4653136"/>
            <a:ext cx="5472608" cy="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14" y="44624"/>
            <a:ext cx="900100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Suraphan\Documents\LBW Project\Stress\1-s2.0-S0002937812006047-g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134" y="2348880"/>
            <a:ext cx="543281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52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39" y="188640"/>
            <a:ext cx="8461793" cy="6480720"/>
          </a:xfrm>
        </p:spPr>
      </p:pic>
      <p:sp>
        <p:nvSpPr>
          <p:cNvPr id="5" name="Freeform 4"/>
          <p:cNvSpPr/>
          <p:nvPr/>
        </p:nvSpPr>
        <p:spPr>
          <a:xfrm>
            <a:off x="152400" y="4391891"/>
            <a:ext cx="6400800" cy="2355273"/>
          </a:xfrm>
          <a:custGeom>
            <a:avLst/>
            <a:gdLst>
              <a:gd name="connsiteX0" fmla="*/ 263236 w 6400800"/>
              <a:gd name="connsiteY0" fmla="*/ 706582 h 2355273"/>
              <a:gd name="connsiteX1" fmla="*/ 263236 w 6400800"/>
              <a:gd name="connsiteY1" fmla="*/ 706582 h 2355273"/>
              <a:gd name="connsiteX2" fmla="*/ 429491 w 6400800"/>
              <a:gd name="connsiteY2" fmla="*/ 623454 h 2355273"/>
              <a:gd name="connsiteX3" fmla="*/ 526473 w 6400800"/>
              <a:gd name="connsiteY3" fmla="*/ 581891 h 2355273"/>
              <a:gd name="connsiteX4" fmla="*/ 651164 w 6400800"/>
              <a:gd name="connsiteY4" fmla="*/ 512618 h 2355273"/>
              <a:gd name="connsiteX5" fmla="*/ 706582 w 6400800"/>
              <a:gd name="connsiteY5" fmla="*/ 498764 h 2355273"/>
              <a:gd name="connsiteX6" fmla="*/ 803564 w 6400800"/>
              <a:gd name="connsiteY6" fmla="*/ 457200 h 2355273"/>
              <a:gd name="connsiteX7" fmla="*/ 858982 w 6400800"/>
              <a:gd name="connsiteY7" fmla="*/ 429491 h 2355273"/>
              <a:gd name="connsiteX8" fmla="*/ 1371600 w 6400800"/>
              <a:gd name="connsiteY8" fmla="*/ 415636 h 2355273"/>
              <a:gd name="connsiteX9" fmla="*/ 1773382 w 6400800"/>
              <a:gd name="connsiteY9" fmla="*/ 401782 h 2355273"/>
              <a:gd name="connsiteX10" fmla="*/ 1953491 w 6400800"/>
              <a:gd name="connsiteY10" fmla="*/ 374073 h 2355273"/>
              <a:gd name="connsiteX11" fmla="*/ 1995055 w 6400800"/>
              <a:gd name="connsiteY11" fmla="*/ 360218 h 2355273"/>
              <a:gd name="connsiteX12" fmla="*/ 2119745 w 6400800"/>
              <a:gd name="connsiteY12" fmla="*/ 332509 h 2355273"/>
              <a:gd name="connsiteX13" fmla="*/ 2230582 w 6400800"/>
              <a:gd name="connsiteY13" fmla="*/ 304800 h 2355273"/>
              <a:gd name="connsiteX14" fmla="*/ 2299855 w 6400800"/>
              <a:gd name="connsiteY14" fmla="*/ 290945 h 2355273"/>
              <a:gd name="connsiteX15" fmla="*/ 2341418 w 6400800"/>
              <a:gd name="connsiteY15" fmla="*/ 277091 h 2355273"/>
              <a:gd name="connsiteX16" fmla="*/ 2493818 w 6400800"/>
              <a:gd name="connsiteY16" fmla="*/ 263236 h 2355273"/>
              <a:gd name="connsiteX17" fmla="*/ 2784764 w 6400800"/>
              <a:gd name="connsiteY17" fmla="*/ 166254 h 2355273"/>
              <a:gd name="connsiteX18" fmla="*/ 2840182 w 6400800"/>
              <a:gd name="connsiteY18" fmla="*/ 152400 h 2355273"/>
              <a:gd name="connsiteX19" fmla="*/ 2881745 w 6400800"/>
              <a:gd name="connsiteY19" fmla="*/ 138545 h 2355273"/>
              <a:gd name="connsiteX20" fmla="*/ 3020291 w 6400800"/>
              <a:gd name="connsiteY20" fmla="*/ 110836 h 2355273"/>
              <a:gd name="connsiteX21" fmla="*/ 3103418 w 6400800"/>
              <a:gd name="connsiteY21" fmla="*/ 83127 h 2355273"/>
              <a:gd name="connsiteX22" fmla="*/ 3200400 w 6400800"/>
              <a:gd name="connsiteY22" fmla="*/ 55418 h 2355273"/>
              <a:gd name="connsiteX23" fmla="*/ 3297382 w 6400800"/>
              <a:gd name="connsiteY23" fmla="*/ 41564 h 2355273"/>
              <a:gd name="connsiteX24" fmla="*/ 3338945 w 6400800"/>
              <a:gd name="connsiteY24" fmla="*/ 27709 h 2355273"/>
              <a:gd name="connsiteX25" fmla="*/ 3463636 w 6400800"/>
              <a:gd name="connsiteY25" fmla="*/ 0 h 2355273"/>
              <a:gd name="connsiteX26" fmla="*/ 3934691 w 6400800"/>
              <a:gd name="connsiteY26" fmla="*/ 27709 h 2355273"/>
              <a:gd name="connsiteX27" fmla="*/ 3976255 w 6400800"/>
              <a:gd name="connsiteY27" fmla="*/ 41564 h 2355273"/>
              <a:gd name="connsiteX28" fmla="*/ 4073236 w 6400800"/>
              <a:gd name="connsiteY28" fmla="*/ 69273 h 2355273"/>
              <a:gd name="connsiteX29" fmla="*/ 4184073 w 6400800"/>
              <a:gd name="connsiteY29" fmla="*/ 110836 h 2355273"/>
              <a:gd name="connsiteX30" fmla="*/ 4308764 w 6400800"/>
              <a:gd name="connsiteY30" fmla="*/ 152400 h 2355273"/>
              <a:gd name="connsiteX31" fmla="*/ 4433455 w 6400800"/>
              <a:gd name="connsiteY31" fmla="*/ 193964 h 2355273"/>
              <a:gd name="connsiteX32" fmla="*/ 4475018 w 6400800"/>
              <a:gd name="connsiteY32" fmla="*/ 207818 h 2355273"/>
              <a:gd name="connsiteX33" fmla="*/ 4627418 w 6400800"/>
              <a:gd name="connsiteY33" fmla="*/ 235527 h 2355273"/>
              <a:gd name="connsiteX34" fmla="*/ 4682836 w 6400800"/>
              <a:gd name="connsiteY34" fmla="*/ 263236 h 2355273"/>
              <a:gd name="connsiteX35" fmla="*/ 4765964 w 6400800"/>
              <a:gd name="connsiteY35" fmla="*/ 290945 h 2355273"/>
              <a:gd name="connsiteX36" fmla="*/ 4876800 w 6400800"/>
              <a:gd name="connsiteY36" fmla="*/ 387927 h 2355273"/>
              <a:gd name="connsiteX37" fmla="*/ 4973782 w 6400800"/>
              <a:gd name="connsiteY37" fmla="*/ 498764 h 2355273"/>
              <a:gd name="connsiteX38" fmla="*/ 5015345 w 6400800"/>
              <a:gd name="connsiteY38" fmla="*/ 512618 h 2355273"/>
              <a:gd name="connsiteX39" fmla="*/ 5043055 w 6400800"/>
              <a:gd name="connsiteY39" fmla="*/ 554182 h 2355273"/>
              <a:gd name="connsiteX40" fmla="*/ 5084618 w 6400800"/>
              <a:gd name="connsiteY40" fmla="*/ 568036 h 2355273"/>
              <a:gd name="connsiteX41" fmla="*/ 5126182 w 6400800"/>
              <a:gd name="connsiteY41" fmla="*/ 595745 h 2355273"/>
              <a:gd name="connsiteX42" fmla="*/ 5209309 w 6400800"/>
              <a:gd name="connsiteY42" fmla="*/ 651164 h 2355273"/>
              <a:gd name="connsiteX43" fmla="*/ 5223164 w 6400800"/>
              <a:gd name="connsiteY43" fmla="*/ 692727 h 2355273"/>
              <a:gd name="connsiteX44" fmla="*/ 5264727 w 6400800"/>
              <a:gd name="connsiteY44" fmla="*/ 706582 h 2355273"/>
              <a:gd name="connsiteX45" fmla="*/ 5347855 w 6400800"/>
              <a:gd name="connsiteY45" fmla="*/ 748145 h 2355273"/>
              <a:gd name="connsiteX46" fmla="*/ 5444836 w 6400800"/>
              <a:gd name="connsiteY46" fmla="*/ 789709 h 2355273"/>
              <a:gd name="connsiteX47" fmla="*/ 5624945 w 6400800"/>
              <a:gd name="connsiteY47" fmla="*/ 831273 h 2355273"/>
              <a:gd name="connsiteX48" fmla="*/ 5708073 w 6400800"/>
              <a:gd name="connsiteY48" fmla="*/ 858982 h 2355273"/>
              <a:gd name="connsiteX49" fmla="*/ 5777345 w 6400800"/>
              <a:gd name="connsiteY49" fmla="*/ 900545 h 2355273"/>
              <a:gd name="connsiteX50" fmla="*/ 5943600 w 6400800"/>
              <a:gd name="connsiteY50" fmla="*/ 942109 h 2355273"/>
              <a:gd name="connsiteX51" fmla="*/ 6012873 w 6400800"/>
              <a:gd name="connsiteY51" fmla="*/ 983673 h 2355273"/>
              <a:gd name="connsiteX52" fmla="*/ 6054436 w 6400800"/>
              <a:gd name="connsiteY52" fmla="*/ 997527 h 2355273"/>
              <a:gd name="connsiteX53" fmla="*/ 6082145 w 6400800"/>
              <a:gd name="connsiteY53" fmla="*/ 1039091 h 2355273"/>
              <a:gd name="connsiteX54" fmla="*/ 6123709 w 6400800"/>
              <a:gd name="connsiteY54" fmla="*/ 1066800 h 2355273"/>
              <a:gd name="connsiteX55" fmla="*/ 6192982 w 6400800"/>
              <a:gd name="connsiteY55" fmla="*/ 1149927 h 2355273"/>
              <a:gd name="connsiteX56" fmla="*/ 6248400 w 6400800"/>
              <a:gd name="connsiteY56" fmla="*/ 1233054 h 2355273"/>
              <a:gd name="connsiteX57" fmla="*/ 6276109 w 6400800"/>
              <a:gd name="connsiteY57" fmla="*/ 1260764 h 2355273"/>
              <a:gd name="connsiteX58" fmla="*/ 6317673 w 6400800"/>
              <a:gd name="connsiteY58" fmla="*/ 1343891 h 2355273"/>
              <a:gd name="connsiteX59" fmla="*/ 6345382 w 6400800"/>
              <a:gd name="connsiteY59" fmla="*/ 1385454 h 2355273"/>
              <a:gd name="connsiteX60" fmla="*/ 6373091 w 6400800"/>
              <a:gd name="connsiteY60" fmla="*/ 1468582 h 2355273"/>
              <a:gd name="connsiteX61" fmla="*/ 6386945 w 6400800"/>
              <a:gd name="connsiteY61" fmla="*/ 1510145 h 2355273"/>
              <a:gd name="connsiteX62" fmla="*/ 6400800 w 6400800"/>
              <a:gd name="connsiteY62" fmla="*/ 1662545 h 2355273"/>
              <a:gd name="connsiteX63" fmla="*/ 6386945 w 6400800"/>
              <a:gd name="connsiteY63" fmla="*/ 1939636 h 2355273"/>
              <a:gd name="connsiteX64" fmla="*/ 6359236 w 6400800"/>
              <a:gd name="connsiteY64" fmla="*/ 2022764 h 2355273"/>
              <a:gd name="connsiteX65" fmla="*/ 6345382 w 6400800"/>
              <a:gd name="connsiteY65" fmla="*/ 2064327 h 2355273"/>
              <a:gd name="connsiteX66" fmla="*/ 6317673 w 6400800"/>
              <a:gd name="connsiteY66" fmla="*/ 2105891 h 2355273"/>
              <a:gd name="connsiteX67" fmla="*/ 6289964 w 6400800"/>
              <a:gd name="connsiteY67" fmla="*/ 2161309 h 2355273"/>
              <a:gd name="connsiteX68" fmla="*/ 6248400 w 6400800"/>
              <a:gd name="connsiteY68" fmla="*/ 2189018 h 2355273"/>
              <a:gd name="connsiteX69" fmla="*/ 6109855 w 6400800"/>
              <a:gd name="connsiteY69" fmla="*/ 2286000 h 2355273"/>
              <a:gd name="connsiteX70" fmla="*/ 5486400 w 6400800"/>
              <a:gd name="connsiteY70" fmla="*/ 2299854 h 2355273"/>
              <a:gd name="connsiteX71" fmla="*/ 5237018 w 6400800"/>
              <a:gd name="connsiteY71" fmla="*/ 2327564 h 2355273"/>
              <a:gd name="connsiteX72" fmla="*/ 5153891 w 6400800"/>
              <a:gd name="connsiteY72" fmla="*/ 2341418 h 2355273"/>
              <a:gd name="connsiteX73" fmla="*/ 5056909 w 6400800"/>
              <a:gd name="connsiteY73" fmla="*/ 2355273 h 2355273"/>
              <a:gd name="connsiteX74" fmla="*/ 4682836 w 6400800"/>
              <a:gd name="connsiteY74" fmla="*/ 2341418 h 2355273"/>
              <a:gd name="connsiteX75" fmla="*/ 4585855 w 6400800"/>
              <a:gd name="connsiteY75" fmla="*/ 2327564 h 2355273"/>
              <a:gd name="connsiteX76" fmla="*/ 4419600 w 6400800"/>
              <a:gd name="connsiteY76" fmla="*/ 2313709 h 2355273"/>
              <a:gd name="connsiteX77" fmla="*/ 4253345 w 6400800"/>
              <a:gd name="connsiteY77" fmla="*/ 2286000 h 2355273"/>
              <a:gd name="connsiteX78" fmla="*/ 3435927 w 6400800"/>
              <a:gd name="connsiteY78" fmla="*/ 2313709 h 2355273"/>
              <a:gd name="connsiteX79" fmla="*/ 3297382 w 6400800"/>
              <a:gd name="connsiteY79" fmla="*/ 2327564 h 2355273"/>
              <a:gd name="connsiteX80" fmla="*/ 3186545 w 6400800"/>
              <a:gd name="connsiteY80" fmla="*/ 2341418 h 2355273"/>
              <a:gd name="connsiteX81" fmla="*/ 2743200 w 6400800"/>
              <a:gd name="connsiteY81" fmla="*/ 2355273 h 2355273"/>
              <a:gd name="connsiteX82" fmla="*/ 2202873 w 6400800"/>
              <a:gd name="connsiteY82" fmla="*/ 2341418 h 2355273"/>
              <a:gd name="connsiteX83" fmla="*/ 2119745 w 6400800"/>
              <a:gd name="connsiteY83" fmla="*/ 2327564 h 2355273"/>
              <a:gd name="connsiteX84" fmla="*/ 1981200 w 6400800"/>
              <a:gd name="connsiteY84" fmla="*/ 2313709 h 2355273"/>
              <a:gd name="connsiteX85" fmla="*/ 1925782 w 6400800"/>
              <a:gd name="connsiteY85" fmla="*/ 2299854 h 2355273"/>
              <a:gd name="connsiteX86" fmla="*/ 1856509 w 6400800"/>
              <a:gd name="connsiteY86" fmla="*/ 2286000 h 2355273"/>
              <a:gd name="connsiteX87" fmla="*/ 1814945 w 6400800"/>
              <a:gd name="connsiteY87" fmla="*/ 2272145 h 2355273"/>
              <a:gd name="connsiteX88" fmla="*/ 1704109 w 6400800"/>
              <a:gd name="connsiteY88" fmla="*/ 2244436 h 2355273"/>
              <a:gd name="connsiteX89" fmla="*/ 1634836 w 6400800"/>
              <a:gd name="connsiteY89" fmla="*/ 2230582 h 2355273"/>
              <a:gd name="connsiteX90" fmla="*/ 1496291 w 6400800"/>
              <a:gd name="connsiteY90" fmla="*/ 2189018 h 2355273"/>
              <a:gd name="connsiteX91" fmla="*/ 997527 w 6400800"/>
              <a:gd name="connsiteY91" fmla="*/ 2175164 h 2355273"/>
              <a:gd name="connsiteX92" fmla="*/ 886691 w 6400800"/>
              <a:gd name="connsiteY92" fmla="*/ 2147454 h 2355273"/>
              <a:gd name="connsiteX93" fmla="*/ 762000 w 6400800"/>
              <a:gd name="connsiteY93" fmla="*/ 2105891 h 2355273"/>
              <a:gd name="connsiteX94" fmla="*/ 637309 w 6400800"/>
              <a:gd name="connsiteY94" fmla="*/ 2078182 h 2355273"/>
              <a:gd name="connsiteX95" fmla="*/ 540327 w 6400800"/>
              <a:gd name="connsiteY95" fmla="*/ 2036618 h 2355273"/>
              <a:gd name="connsiteX96" fmla="*/ 457200 w 6400800"/>
              <a:gd name="connsiteY96" fmla="*/ 2008909 h 2355273"/>
              <a:gd name="connsiteX97" fmla="*/ 374073 w 6400800"/>
              <a:gd name="connsiteY97" fmla="*/ 1939636 h 2355273"/>
              <a:gd name="connsiteX98" fmla="*/ 332509 w 6400800"/>
              <a:gd name="connsiteY98" fmla="*/ 1911927 h 2355273"/>
              <a:gd name="connsiteX99" fmla="*/ 221673 w 6400800"/>
              <a:gd name="connsiteY99" fmla="*/ 1814945 h 2355273"/>
              <a:gd name="connsiteX100" fmla="*/ 166255 w 6400800"/>
              <a:gd name="connsiteY100" fmla="*/ 1731818 h 2355273"/>
              <a:gd name="connsiteX101" fmla="*/ 124691 w 6400800"/>
              <a:gd name="connsiteY101" fmla="*/ 1648691 h 2355273"/>
              <a:gd name="connsiteX102" fmla="*/ 83127 w 6400800"/>
              <a:gd name="connsiteY102" fmla="*/ 1565564 h 2355273"/>
              <a:gd name="connsiteX103" fmla="*/ 69273 w 6400800"/>
              <a:gd name="connsiteY103" fmla="*/ 1510145 h 2355273"/>
              <a:gd name="connsiteX104" fmla="*/ 41564 w 6400800"/>
              <a:gd name="connsiteY104" fmla="*/ 1427018 h 2355273"/>
              <a:gd name="connsiteX105" fmla="*/ 27709 w 6400800"/>
              <a:gd name="connsiteY105" fmla="*/ 1371600 h 2355273"/>
              <a:gd name="connsiteX106" fmla="*/ 0 w 6400800"/>
              <a:gd name="connsiteY106" fmla="*/ 1219200 h 2355273"/>
              <a:gd name="connsiteX107" fmla="*/ 13855 w 6400800"/>
              <a:gd name="connsiteY107" fmla="*/ 1039091 h 2355273"/>
              <a:gd name="connsiteX108" fmla="*/ 69273 w 6400800"/>
              <a:gd name="connsiteY108" fmla="*/ 928254 h 2355273"/>
              <a:gd name="connsiteX109" fmla="*/ 124691 w 6400800"/>
              <a:gd name="connsiteY109" fmla="*/ 845127 h 2355273"/>
              <a:gd name="connsiteX110" fmla="*/ 152400 w 6400800"/>
              <a:gd name="connsiteY110" fmla="*/ 803564 h 2355273"/>
              <a:gd name="connsiteX111" fmla="*/ 180109 w 6400800"/>
              <a:gd name="connsiteY111" fmla="*/ 775854 h 2355273"/>
              <a:gd name="connsiteX112" fmla="*/ 263236 w 6400800"/>
              <a:gd name="connsiteY112" fmla="*/ 706582 h 235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400800" h="2355273">
                <a:moveTo>
                  <a:pt x="263236" y="706582"/>
                </a:moveTo>
                <a:lnTo>
                  <a:pt x="263236" y="706582"/>
                </a:lnTo>
                <a:lnTo>
                  <a:pt x="429491" y="623454"/>
                </a:lnTo>
                <a:cubicBezTo>
                  <a:pt x="497970" y="589214"/>
                  <a:pt x="465316" y="602276"/>
                  <a:pt x="526473" y="581891"/>
                </a:cubicBezTo>
                <a:cubicBezTo>
                  <a:pt x="600895" y="532277"/>
                  <a:pt x="587153" y="530907"/>
                  <a:pt x="651164" y="512618"/>
                </a:cubicBezTo>
                <a:cubicBezTo>
                  <a:pt x="669473" y="507387"/>
                  <a:pt x="688109" y="503382"/>
                  <a:pt x="706582" y="498764"/>
                </a:cubicBezTo>
                <a:cubicBezTo>
                  <a:pt x="890351" y="406876"/>
                  <a:pt x="660885" y="518347"/>
                  <a:pt x="803564" y="457200"/>
                </a:cubicBezTo>
                <a:cubicBezTo>
                  <a:pt x="822547" y="449064"/>
                  <a:pt x="838384" y="430998"/>
                  <a:pt x="858982" y="429491"/>
                </a:cubicBezTo>
                <a:cubicBezTo>
                  <a:pt x="1029461" y="417017"/>
                  <a:pt x="1200743" y="420813"/>
                  <a:pt x="1371600" y="415636"/>
                </a:cubicBezTo>
                <a:lnTo>
                  <a:pt x="1773382" y="401782"/>
                </a:lnTo>
                <a:cubicBezTo>
                  <a:pt x="1804303" y="397365"/>
                  <a:pt x="1918902" y="381759"/>
                  <a:pt x="1953491" y="374073"/>
                </a:cubicBezTo>
                <a:cubicBezTo>
                  <a:pt x="1967747" y="370905"/>
                  <a:pt x="1981013" y="364230"/>
                  <a:pt x="1995055" y="360218"/>
                </a:cubicBezTo>
                <a:cubicBezTo>
                  <a:pt x="2062250" y="341020"/>
                  <a:pt x="2045490" y="349645"/>
                  <a:pt x="2119745" y="332509"/>
                </a:cubicBezTo>
                <a:cubicBezTo>
                  <a:pt x="2156852" y="323946"/>
                  <a:pt x="2193636" y="314036"/>
                  <a:pt x="2230582" y="304800"/>
                </a:cubicBezTo>
                <a:cubicBezTo>
                  <a:pt x="2253427" y="299089"/>
                  <a:pt x="2277010" y="296656"/>
                  <a:pt x="2299855" y="290945"/>
                </a:cubicBezTo>
                <a:cubicBezTo>
                  <a:pt x="2314023" y="287403"/>
                  <a:pt x="2326961" y="279156"/>
                  <a:pt x="2341418" y="277091"/>
                </a:cubicBezTo>
                <a:cubicBezTo>
                  <a:pt x="2391915" y="269877"/>
                  <a:pt x="2443018" y="267854"/>
                  <a:pt x="2493818" y="263236"/>
                </a:cubicBezTo>
                <a:lnTo>
                  <a:pt x="2784764" y="166254"/>
                </a:lnTo>
                <a:cubicBezTo>
                  <a:pt x="2802828" y="160233"/>
                  <a:pt x="2821873" y="157631"/>
                  <a:pt x="2840182" y="152400"/>
                </a:cubicBezTo>
                <a:cubicBezTo>
                  <a:pt x="2854224" y="148388"/>
                  <a:pt x="2867489" y="141713"/>
                  <a:pt x="2881745" y="138545"/>
                </a:cubicBezTo>
                <a:cubicBezTo>
                  <a:pt x="2978061" y="117142"/>
                  <a:pt x="2941412" y="134500"/>
                  <a:pt x="3020291" y="110836"/>
                </a:cubicBezTo>
                <a:cubicBezTo>
                  <a:pt x="3048267" y="102443"/>
                  <a:pt x="3075709" y="92363"/>
                  <a:pt x="3103418" y="83127"/>
                </a:cubicBezTo>
                <a:cubicBezTo>
                  <a:pt x="3139021" y="71259"/>
                  <a:pt x="3162139" y="62375"/>
                  <a:pt x="3200400" y="55418"/>
                </a:cubicBezTo>
                <a:cubicBezTo>
                  <a:pt x="3232529" y="49576"/>
                  <a:pt x="3265055" y="46182"/>
                  <a:pt x="3297382" y="41564"/>
                </a:cubicBezTo>
                <a:cubicBezTo>
                  <a:pt x="3311236" y="36946"/>
                  <a:pt x="3324903" y="31721"/>
                  <a:pt x="3338945" y="27709"/>
                </a:cubicBezTo>
                <a:cubicBezTo>
                  <a:pt x="3384601" y="14664"/>
                  <a:pt x="3416018" y="9523"/>
                  <a:pt x="3463636" y="0"/>
                </a:cubicBezTo>
                <a:cubicBezTo>
                  <a:pt x="3574911" y="4121"/>
                  <a:pt x="3791505" y="-929"/>
                  <a:pt x="3934691" y="27709"/>
                </a:cubicBezTo>
                <a:cubicBezTo>
                  <a:pt x="3949012" y="30573"/>
                  <a:pt x="3962213" y="37552"/>
                  <a:pt x="3976255" y="41564"/>
                </a:cubicBezTo>
                <a:cubicBezTo>
                  <a:pt x="4011420" y="51611"/>
                  <a:pt x="4040009" y="55033"/>
                  <a:pt x="4073236" y="69273"/>
                </a:cubicBezTo>
                <a:cubicBezTo>
                  <a:pt x="4174659" y="112740"/>
                  <a:pt x="4081907" y="85295"/>
                  <a:pt x="4184073" y="110836"/>
                </a:cubicBezTo>
                <a:cubicBezTo>
                  <a:pt x="4285678" y="161639"/>
                  <a:pt x="4190592" y="120171"/>
                  <a:pt x="4308764" y="152400"/>
                </a:cubicBezTo>
                <a:cubicBezTo>
                  <a:pt x="4308782" y="152405"/>
                  <a:pt x="4412664" y="187034"/>
                  <a:pt x="4433455" y="193964"/>
                </a:cubicBezTo>
                <a:cubicBezTo>
                  <a:pt x="4447309" y="198582"/>
                  <a:pt x="4460850" y="204276"/>
                  <a:pt x="4475018" y="207818"/>
                </a:cubicBezTo>
                <a:cubicBezTo>
                  <a:pt x="4562116" y="229593"/>
                  <a:pt x="4511586" y="218980"/>
                  <a:pt x="4627418" y="235527"/>
                </a:cubicBezTo>
                <a:cubicBezTo>
                  <a:pt x="4645891" y="244763"/>
                  <a:pt x="4663660" y="255566"/>
                  <a:pt x="4682836" y="263236"/>
                </a:cubicBezTo>
                <a:cubicBezTo>
                  <a:pt x="4709955" y="274084"/>
                  <a:pt x="4765964" y="290945"/>
                  <a:pt x="4765964" y="290945"/>
                </a:cubicBezTo>
                <a:cubicBezTo>
                  <a:pt x="4809903" y="320238"/>
                  <a:pt x="4844382" y="339300"/>
                  <a:pt x="4876800" y="387927"/>
                </a:cubicBezTo>
                <a:cubicBezTo>
                  <a:pt x="4918363" y="450271"/>
                  <a:pt x="4916055" y="469900"/>
                  <a:pt x="4973782" y="498764"/>
                </a:cubicBezTo>
                <a:cubicBezTo>
                  <a:pt x="4986844" y="505295"/>
                  <a:pt x="5001491" y="508000"/>
                  <a:pt x="5015345" y="512618"/>
                </a:cubicBezTo>
                <a:cubicBezTo>
                  <a:pt x="5024582" y="526473"/>
                  <a:pt x="5030052" y="543780"/>
                  <a:pt x="5043055" y="554182"/>
                </a:cubicBezTo>
                <a:cubicBezTo>
                  <a:pt x="5054459" y="563305"/>
                  <a:pt x="5071556" y="561505"/>
                  <a:pt x="5084618" y="568036"/>
                </a:cubicBezTo>
                <a:cubicBezTo>
                  <a:pt x="5099511" y="575483"/>
                  <a:pt x="5113390" y="585085"/>
                  <a:pt x="5126182" y="595745"/>
                </a:cubicBezTo>
                <a:cubicBezTo>
                  <a:pt x="5195370" y="653402"/>
                  <a:pt x="5136264" y="626815"/>
                  <a:pt x="5209309" y="651164"/>
                </a:cubicBezTo>
                <a:cubicBezTo>
                  <a:pt x="5213927" y="665018"/>
                  <a:pt x="5212838" y="682401"/>
                  <a:pt x="5223164" y="692727"/>
                </a:cubicBezTo>
                <a:cubicBezTo>
                  <a:pt x="5233490" y="703053"/>
                  <a:pt x="5251665" y="700051"/>
                  <a:pt x="5264727" y="706582"/>
                </a:cubicBezTo>
                <a:cubicBezTo>
                  <a:pt x="5372146" y="760292"/>
                  <a:pt x="5243393" y="713326"/>
                  <a:pt x="5347855" y="748145"/>
                </a:cubicBezTo>
                <a:cubicBezTo>
                  <a:pt x="5420907" y="796847"/>
                  <a:pt x="5355373" y="759888"/>
                  <a:pt x="5444836" y="789709"/>
                </a:cubicBezTo>
                <a:cubicBezTo>
                  <a:pt x="5581906" y="835399"/>
                  <a:pt x="5439686" y="808115"/>
                  <a:pt x="5624945" y="831273"/>
                </a:cubicBezTo>
                <a:cubicBezTo>
                  <a:pt x="5652654" y="840509"/>
                  <a:pt x="5683027" y="843955"/>
                  <a:pt x="5708073" y="858982"/>
                </a:cubicBezTo>
                <a:cubicBezTo>
                  <a:pt x="5731164" y="872836"/>
                  <a:pt x="5751952" y="891583"/>
                  <a:pt x="5777345" y="900545"/>
                </a:cubicBezTo>
                <a:cubicBezTo>
                  <a:pt x="5831212" y="919557"/>
                  <a:pt x="5943600" y="942109"/>
                  <a:pt x="5943600" y="942109"/>
                </a:cubicBezTo>
                <a:cubicBezTo>
                  <a:pt x="5966691" y="955964"/>
                  <a:pt x="5988787" y="971630"/>
                  <a:pt x="6012873" y="983673"/>
                </a:cubicBezTo>
                <a:cubicBezTo>
                  <a:pt x="6025935" y="990204"/>
                  <a:pt x="6043032" y="988404"/>
                  <a:pt x="6054436" y="997527"/>
                </a:cubicBezTo>
                <a:cubicBezTo>
                  <a:pt x="6067438" y="1007929"/>
                  <a:pt x="6070371" y="1027317"/>
                  <a:pt x="6082145" y="1039091"/>
                </a:cubicBezTo>
                <a:cubicBezTo>
                  <a:pt x="6093919" y="1050865"/>
                  <a:pt x="6109854" y="1057564"/>
                  <a:pt x="6123709" y="1066800"/>
                </a:cubicBezTo>
                <a:cubicBezTo>
                  <a:pt x="6222719" y="1215317"/>
                  <a:pt x="6068533" y="989922"/>
                  <a:pt x="6192982" y="1149927"/>
                </a:cubicBezTo>
                <a:cubicBezTo>
                  <a:pt x="6213428" y="1176214"/>
                  <a:pt x="6224852" y="1209505"/>
                  <a:pt x="6248400" y="1233054"/>
                </a:cubicBezTo>
                <a:cubicBezTo>
                  <a:pt x="6257636" y="1242291"/>
                  <a:pt x="6267949" y="1250564"/>
                  <a:pt x="6276109" y="1260764"/>
                </a:cubicBezTo>
                <a:cubicBezTo>
                  <a:pt x="6329050" y="1326941"/>
                  <a:pt x="6283527" y="1275600"/>
                  <a:pt x="6317673" y="1343891"/>
                </a:cubicBezTo>
                <a:cubicBezTo>
                  <a:pt x="6325120" y="1358784"/>
                  <a:pt x="6336146" y="1371600"/>
                  <a:pt x="6345382" y="1385454"/>
                </a:cubicBezTo>
                <a:lnTo>
                  <a:pt x="6373091" y="1468582"/>
                </a:lnTo>
                <a:lnTo>
                  <a:pt x="6386945" y="1510145"/>
                </a:lnTo>
                <a:cubicBezTo>
                  <a:pt x="6391563" y="1560945"/>
                  <a:pt x="6400800" y="1611536"/>
                  <a:pt x="6400800" y="1662545"/>
                </a:cubicBezTo>
                <a:cubicBezTo>
                  <a:pt x="6400800" y="1755024"/>
                  <a:pt x="6397545" y="1847766"/>
                  <a:pt x="6386945" y="1939636"/>
                </a:cubicBezTo>
                <a:cubicBezTo>
                  <a:pt x="6383597" y="1968652"/>
                  <a:pt x="6368472" y="1995055"/>
                  <a:pt x="6359236" y="2022764"/>
                </a:cubicBezTo>
                <a:lnTo>
                  <a:pt x="6345382" y="2064327"/>
                </a:lnTo>
                <a:cubicBezTo>
                  <a:pt x="6340117" y="2080124"/>
                  <a:pt x="6325934" y="2091434"/>
                  <a:pt x="6317673" y="2105891"/>
                </a:cubicBezTo>
                <a:cubicBezTo>
                  <a:pt x="6307426" y="2123823"/>
                  <a:pt x="6303186" y="2145443"/>
                  <a:pt x="6289964" y="2161309"/>
                </a:cubicBezTo>
                <a:cubicBezTo>
                  <a:pt x="6279304" y="2174101"/>
                  <a:pt x="6260845" y="2177956"/>
                  <a:pt x="6248400" y="2189018"/>
                </a:cubicBezTo>
                <a:cubicBezTo>
                  <a:pt x="6186584" y="2243965"/>
                  <a:pt x="6186391" y="2282876"/>
                  <a:pt x="6109855" y="2286000"/>
                </a:cubicBezTo>
                <a:cubicBezTo>
                  <a:pt x="5902158" y="2294477"/>
                  <a:pt x="5694218" y="2295236"/>
                  <a:pt x="5486400" y="2299854"/>
                </a:cubicBezTo>
                <a:cubicBezTo>
                  <a:pt x="5356184" y="2332409"/>
                  <a:pt x="5490532" y="2302213"/>
                  <a:pt x="5237018" y="2327564"/>
                </a:cubicBezTo>
                <a:cubicBezTo>
                  <a:pt x="5209066" y="2330359"/>
                  <a:pt x="5181656" y="2337147"/>
                  <a:pt x="5153891" y="2341418"/>
                </a:cubicBezTo>
                <a:cubicBezTo>
                  <a:pt x="5121615" y="2346383"/>
                  <a:pt x="5089236" y="2350655"/>
                  <a:pt x="5056909" y="2355273"/>
                </a:cubicBezTo>
                <a:cubicBezTo>
                  <a:pt x="4932218" y="2350655"/>
                  <a:pt x="4807397" y="2348745"/>
                  <a:pt x="4682836" y="2341418"/>
                </a:cubicBezTo>
                <a:cubicBezTo>
                  <a:pt x="4650237" y="2339500"/>
                  <a:pt x="4618331" y="2330982"/>
                  <a:pt x="4585855" y="2327564"/>
                </a:cubicBezTo>
                <a:cubicBezTo>
                  <a:pt x="4530550" y="2321742"/>
                  <a:pt x="4475018" y="2318327"/>
                  <a:pt x="4419600" y="2313709"/>
                </a:cubicBezTo>
                <a:cubicBezTo>
                  <a:pt x="4363100" y="2299583"/>
                  <a:pt x="4314561" y="2285086"/>
                  <a:pt x="4253345" y="2286000"/>
                </a:cubicBezTo>
                <a:cubicBezTo>
                  <a:pt x="3980746" y="2290069"/>
                  <a:pt x="3435927" y="2313709"/>
                  <a:pt x="3435927" y="2313709"/>
                </a:cubicBezTo>
                <a:lnTo>
                  <a:pt x="3297382" y="2327564"/>
                </a:lnTo>
                <a:cubicBezTo>
                  <a:pt x="3260377" y="2331676"/>
                  <a:pt x="3223732" y="2339559"/>
                  <a:pt x="3186545" y="2341418"/>
                </a:cubicBezTo>
                <a:cubicBezTo>
                  <a:pt x="3038876" y="2348801"/>
                  <a:pt x="2890982" y="2350655"/>
                  <a:pt x="2743200" y="2355273"/>
                </a:cubicBezTo>
                <a:lnTo>
                  <a:pt x="2202873" y="2341418"/>
                </a:lnTo>
                <a:cubicBezTo>
                  <a:pt x="2174809" y="2340171"/>
                  <a:pt x="2147620" y="2331048"/>
                  <a:pt x="2119745" y="2327564"/>
                </a:cubicBezTo>
                <a:cubicBezTo>
                  <a:pt x="2073691" y="2321807"/>
                  <a:pt x="2027382" y="2318327"/>
                  <a:pt x="1981200" y="2313709"/>
                </a:cubicBezTo>
                <a:cubicBezTo>
                  <a:pt x="1962727" y="2309091"/>
                  <a:pt x="1944370" y="2303985"/>
                  <a:pt x="1925782" y="2299854"/>
                </a:cubicBezTo>
                <a:cubicBezTo>
                  <a:pt x="1902794" y="2294746"/>
                  <a:pt x="1879354" y="2291711"/>
                  <a:pt x="1856509" y="2286000"/>
                </a:cubicBezTo>
                <a:cubicBezTo>
                  <a:pt x="1842341" y="2282458"/>
                  <a:pt x="1829035" y="2275988"/>
                  <a:pt x="1814945" y="2272145"/>
                </a:cubicBezTo>
                <a:cubicBezTo>
                  <a:pt x="1778205" y="2262125"/>
                  <a:pt x="1741054" y="2253672"/>
                  <a:pt x="1704109" y="2244436"/>
                </a:cubicBezTo>
                <a:cubicBezTo>
                  <a:pt x="1681264" y="2238725"/>
                  <a:pt x="1657555" y="2236778"/>
                  <a:pt x="1634836" y="2230582"/>
                </a:cubicBezTo>
                <a:cubicBezTo>
                  <a:pt x="1621478" y="2226939"/>
                  <a:pt x="1522785" y="2190343"/>
                  <a:pt x="1496291" y="2189018"/>
                </a:cubicBezTo>
                <a:cubicBezTo>
                  <a:pt x="1330180" y="2180712"/>
                  <a:pt x="1163782" y="2179782"/>
                  <a:pt x="997527" y="2175164"/>
                </a:cubicBezTo>
                <a:lnTo>
                  <a:pt x="886691" y="2147454"/>
                </a:lnTo>
                <a:cubicBezTo>
                  <a:pt x="844187" y="2136828"/>
                  <a:pt x="804961" y="2114483"/>
                  <a:pt x="762000" y="2105891"/>
                </a:cubicBezTo>
                <a:cubicBezTo>
                  <a:pt x="714396" y="2096370"/>
                  <a:pt x="682953" y="2091223"/>
                  <a:pt x="637309" y="2078182"/>
                </a:cubicBezTo>
                <a:cubicBezTo>
                  <a:pt x="559269" y="2055885"/>
                  <a:pt x="632683" y="2073561"/>
                  <a:pt x="540327" y="2036618"/>
                </a:cubicBezTo>
                <a:cubicBezTo>
                  <a:pt x="513208" y="2025770"/>
                  <a:pt x="484909" y="2018145"/>
                  <a:pt x="457200" y="2008909"/>
                </a:cubicBezTo>
                <a:cubicBezTo>
                  <a:pt x="422799" y="1997442"/>
                  <a:pt x="399798" y="1961074"/>
                  <a:pt x="374073" y="1939636"/>
                </a:cubicBezTo>
                <a:cubicBezTo>
                  <a:pt x="361281" y="1928976"/>
                  <a:pt x="345040" y="1922892"/>
                  <a:pt x="332509" y="1911927"/>
                </a:cubicBezTo>
                <a:cubicBezTo>
                  <a:pt x="202830" y="1798458"/>
                  <a:pt x="315204" y="1877300"/>
                  <a:pt x="221673" y="1814945"/>
                </a:cubicBezTo>
                <a:cubicBezTo>
                  <a:pt x="203200" y="1787236"/>
                  <a:pt x="176786" y="1763411"/>
                  <a:pt x="166255" y="1731818"/>
                </a:cubicBezTo>
                <a:cubicBezTo>
                  <a:pt x="131430" y="1627345"/>
                  <a:pt x="178407" y="1756121"/>
                  <a:pt x="124691" y="1648691"/>
                </a:cubicBezTo>
                <a:cubicBezTo>
                  <a:pt x="67331" y="1533972"/>
                  <a:pt x="162536" y="1684676"/>
                  <a:pt x="83127" y="1565564"/>
                </a:cubicBezTo>
                <a:cubicBezTo>
                  <a:pt x="78509" y="1547091"/>
                  <a:pt x="74744" y="1528383"/>
                  <a:pt x="69273" y="1510145"/>
                </a:cubicBezTo>
                <a:cubicBezTo>
                  <a:pt x="60880" y="1482169"/>
                  <a:pt x="48648" y="1455354"/>
                  <a:pt x="41564" y="1427018"/>
                </a:cubicBezTo>
                <a:cubicBezTo>
                  <a:pt x="36946" y="1408545"/>
                  <a:pt x="31840" y="1390188"/>
                  <a:pt x="27709" y="1371600"/>
                </a:cubicBezTo>
                <a:cubicBezTo>
                  <a:pt x="14804" y="1313527"/>
                  <a:pt x="10023" y="1279334"/>
                  <a:pt x="0" y="1219200"/>
                </a:cubicBezTo>
                <a:cubicBezTo>
                  <a:pt x="4618" y="1159164"/>
                  <a:pt x="4464" y="1098568"/>
                  <a:pt x="13855" y="1039091"/>
                </a:cubicBezTo>
                <a:cubicBezTo>
                  <a:pt x="31677" y="926219"/>
                  <a:pt x="27180" y="984378"/>
                  <a:pt x="69273" y="928254"/>
                </a:cubicBezTo>
                <a:cubicBezTo>
                  <a:pt x="89254" y="901612"/>
                  <a:pt x="106218" y="872836"/>
                  <a:pt x="124691" y="845127"/>
                </a:cubicBezTo>
                <a:lnTo>
                  <a:pt x="152400" y="803564"/>
                </a:lnTo>
                <a:cubicBezTo>
                  <a:pt x="159646" y="792695"/>
                  <a:pt x="169659" y="783691"/>
                  <a:pt x="180109" y="775854"/>
                </a:cubicBezTo>
                <a:cubicBezTo>
                  <a:pt x="241255" y="729994"/>
                  <a:pt x="242930" y="730589"/>
                  <a:pt x="263236" y="706582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0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40" y="764704"/>
            <a:ext cx="8673507" cy="43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373216"/>
            <a:ext cx="5184576" cy="106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1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83" y="476673"/>
            <a:ext cx="8322189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17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/>
              <a:t>LBW goal &lt; 7%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943711"/>
              </p:ext>
            </p:extLst>
          </p:nvPr>
        </p:nvGraphicFramePr>
        <p:xfrm>
          <a:off x="457200" y="1600200"/>
          <a:ext cx="843528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971600" y="3456000"/>
            <a:ext cx="4968552" cy="0"/>
          </a:xfrm>
          <a:prstGeom prst="line">
            <a:avLst/>
          </a:prstGeom>
          <a:ln w="317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75856" y="6237312"/>
            <a:ext cx="5592172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LBW Thailand2002: 8.8%, 2007: 8.7%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th-TH" sz="5400" b="1" u="sng" dirty="0" smtClean="0"/>
              <a:t>ความเครียด มีผลอย่างไรต่อร่างกาย</a:t>
            </a:r>
            <a:endParaRPr lang="th-TH" sz="5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b="1" dirty="0" smtClean="0"/>
              <a:t>สมอง</a:t>
            </a:r>
            <a:r>
              <a:rPr lang="th-TH" b="1" dirty="0" err="1"/>
              <a:t>ส่วนไฮโปธาลามัส</a:t>
            </a:r>
            <a:r>
              <a:rPr lang="th-TH" dirty="0"/>
              <a:t> </a:t>
            </a:r>
            <a:r>
              <a:rPr lang="th-TH" b="1" dirty="0"/>
              <a:t>(เป็นตัวเชื่อมระหว่างการรับรู้ของระบบประสาทกับการตอบสนองของร่างกายผ่านการสร้างฮอร์โมนของระบบต่อมไร้ท่อ) เมื่อเกิดความเครียด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1.</a:t>
            </a:r>
            <a:r>
              <a:rPr lang="th-TH" dirty="0"/>
              <a:t>จะหลั่งฮอร์โมน </a:t>
            </a:r>
            <a:r>
              <a:rPr lang="en-US" dirty="0"/>
              <a:t>(</a:t>
            </a:r>
            <a:r>
              <a:rPr lang="en-US" dirty="0" err="1"/>
              <a:t>Corticotropin</a:t>
            </a:r>
            <a:r>
              <a:rPr lang="en-US" dirty="0"/>
              <a:t>-Releasing Hormone, CRH)</a:t>
            </a:r>
            <a:r>
              <a:rPr lang="th-TH" dirty="0"/>
              <a:t> กระตุ้นฮอร์โมน </a:t>
            </a:r>
            <a:r>
              <a:rPr lang="en-US" dirty="0"/>
              <a:t>(</a:t>
            </a:r>
            <a:r>
              <a:rPr lang="en-US" dirty="0" err="1"/>
              <a:t>Adrenocorticotropic</a:t>
            </a:r>
            <a:r>
              <a:rPr lang="en-US" dirty="0"/>
              <a:t> Hormone, ACTH) </a:t>
            </a:r>
            <a:r>
              <a:rPr lang="th-TH" dirty="0"/>
              <a:t>จาก</a:t>
            </a:r>
            <a:r>
              <a:rPr lang="th-TH" b="1" dirty="0"/>
              <a:t>ต่อมใต้สมอง</a:t>
            </a:r>
            <a:r>
              <a:rPr lang="th-TH" dirty="0"/>
              <a:t> ทำให้ต่อมหมวกไตหลั่งฮอร์โมน</a:t>
            </a:r>
            <a:r>
              <a:rPr lang="th-TH" b="1" dirty="0" err="1"/>
              <a:t>คอร์</a:t>
            </a:r>
            <a:r>
              <a:rPr lang="th-TH" b="1" dirty="0"/>
              <a:t>ติ</a:t>
            </a:r>
            <a:r>
              <a:rPr lang="th-TH" b="1" dirty="0" err="1"/>
              <a:t>ซอล</a:t>
            </a:r>
            <a:r>
              <a:rPr lang="th-TH" dirty="0"/>
              <a:t> </a:t>
            </a:r>
            <a:r>
              <a:rPr lang="en-US" dirty="0"/>
              <a:t>(</a:t>
            </a:r>
            <a:r>
              <a:rPr lang="en-US" dirty="0" err="1"/>
              <a:t>Cortisol</a:t>
            </a:r>
            <a:r>
              <a:rPr lang="en-US" dirty="0"/>
              <a:t>) </a:t>
            </a:r>
            <a:r>
              <a:rPr lang="th-TH" dirty="0"/>
              <a:t>และ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th-TH" dirty="0"/>
              <a:t>กระตุ้นการหลั่งของ</a:t>
            </a:r>
            <a:r>
              <a:rPr lang="th-TH" b="1" dirty="0" err="1"/>
              <a:t>นอร์เอพิเนฟ</a:t>
            </a:r>
            <a:r>
              <a:rPr lang="th-TH" b="1" dirty="0"/>
              <a:t>ริน</a:t>
            </a:r>
            <a:r>
              <a:rPr lang="th-TH" dirty="0"/>
              <a:t> (จาก </a:t>
            </a:r>
            <a:r>
              <a:rPr lang="en-US" dirty="0"/>
              <a:t>Locus </a:t>
            </a:r>
            <a:r>
              <a:rPr lang="en-US" dirty="0" err="1"/>
              <a:t>coeruleus</a:t>
            </a:r>
            <a:r>
              <a:rPr lang="th-TH" dirty="0"/>
              <a:t>) และ </a:t>
            </a:r>
            <a:endParaRPr lang="th-TH" dirty="0" smtClean="0"/>
          </a:p>
          <a:p>
            <a:pPr>
              <a:buNone/>
            </a:pPr>
            <a:r>
              <a:rPr lang="th-TH" b="1" dirty="0" smtClean="0"/>
              <a:t>3</a:t>
            </a:r>
            <a:r>
              <a:rPr lang="th-TH" b="1" dirty="0"/>
              <a:t>.</a:t>
            </a:r>
            <a:r>
              <a:rPr lang="th-TH" dirty="0"/>
              <a:t> ทำให้การหลั่งของ</a:t>
            </a:r>
            <a:r>
              <a:rPr lang="th-TH" b="1" dirty="0"/>
              <a:t>ซีโรโท</a:t>
            </a:r>
            <a:r>
              <a:rPr lang="th-TH" b="1" dirty="0" err="1"/>
              <a:t>นิน</a:t>
            </a:r>
            <a:r>
              <a:rPr lang="th-TH" dirty="0" err="1"/>
              <a:t>จาก</a:t>
            </a:r>
            <a:r>
              <a:rPr lang="th-TH" dirty="0"/>
              <a:t>แกนสมอง </a:t>
            </a:r>
            <a:r>
              <a:rPr lang="en-US" dirty="0"/>
              <a:t>(</a:t>
            </a:r>
            <a:r>
              <a:rPr lang="en-US" dirty="0" err="1"/>
              <a:t>Raphe</a:t>
            </a:r>
            <a:r>
              <a:rPr lang="en-US" dirty="0"/>
              <a:t> nucleus of Pons) </a:t>
            </a:r>
            <a:r>
              <a:rPr lang="th-TH" dirty="0" smtClean="0"/>
              <a:t>ผิดปกติ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0475"/>
            <a:ext cx="7272808" cy="651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th-TH" sz="6000" dirty="0" smtClean="0"/>
              <a:t>ผลของความเครียด</a:t>
            </a:r>
            <a:endParaRPr lang="th-TH" sz="6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/>
          <a:lstStyle/>
          <a:p>
            <a:r>
              <a:rPr lang="th-TH" b="1" dirty="0" err="1"/>
              <a:t>คอร์</a:t>
            </a:r>
            <a:r>
              <a:rPr lang="th-TH" b="1" dirty="0"/>
              <a:t>ติ</a:t>
            </a:r>
            <a:r>
              <a:rPr lang="th-TH" b="1" dirty="0" err="1"/>
              <a:t>ซอล</a:t>
            </a:r>
            <a:r>
              <a:rPr lang="th-TH" dirty="0"/>
              <a:t>จะทำให้น้ำตาลในเลือดสูงขึ้น และมีผลต่อไขมันกับโปรตีนของร่างกายให้เตรียมพร้อมต่อสู้หรือหลีกหนี</a:t>
            </a:r>
            <a:r>
              <a:rPr lang="en-US" dirty="0"/>
              <a:t> (Fight or Flight)</a:t>
            </a:r>
            <a:r>
              <a:rPr lang="th-TH" dirty="0"/>
              <a:t> แต่กลับทำให้ระบบภูมิคุ้มกันของร่างกายต่อเชื้อโรคลดต่ำลง</a:t>
            </a:r>
            <a:endParaRPr lang="en-US" dirty="0"/>
          </a:p>
          <a:p>
            <a:r>
              <a:rPr lang="th-TH" b="1" dirty="0" err="1" smtClean="0"/>
              <a:t>นอร์</a:t>
            </a:r>
            <a:r>
              <a:rPr lang="th-TH" b="1" dirty="0" err="1"/>
              <a:t>เอพิเนฟ</a:t>
            </a:r>
            <a:r>
              <a:rPr lang="th-TH" b="1" dirty="0"/>
              <a:t>ริน</a:t>
            </a:r>
            <a:r>
              <a:rPr lang="th-TH" dirty="0"/>
              <a:t>จะทำให้ความดันโลหิตสูงขึ้นจากหัวใจบีบตัวแรงและเร็วขึ้น และเส้นเลือดบีบรัดตัว</a:t>
            </a:r>
            <a:endParaRPr lang="en-US" dirty="0"/>
          </a:p>
          <a:p>
            <a:r>
              <a:rPr lang="th-TH" dirty="0" smtClean="0"/>
              <a:t>การ</a:t>
            </a:r>
            <a:r>
              <a:rPr lang="th-TH" dirty="0"/>
              <a:t>หลั่งของ</a:t>
            </a:r>
            <a:r>
              <a:rPr lang="th-TH" b="1" dirty="0"/>
              <a:t>ซีโร</a:t>
            </a:r>
            <a:r>
              <a:rPr lang="th-TH" b="1" dirty="0" err="1"/>
              <a:t>โทนิน</a:t>
            </a:r>
            <a:r>
              <a:rPr lang="th-TH" dirty="0"/>
              <a:t>ที่ผิดปกติจะก่อให้เกิดความกังวล นอนไม่หลับ และไวต่อความ</a:t>
            </a:r>
            <a:r>
              <a:rPr lang="th-TH" dirty="0" smtClean="0"/>
              <a:t>เจ็บปวด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Stress effect on pregnancy</a:t>
            </a:r>
            <a:endParaRPr lang="th-TH" sz="4800" b="1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676" y="1700808"/>
            <a:ext cx="879951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44016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/>
              <a:t>Social support </a:t>
            </a:r>
            <a:br>
              <a:rPr lang="en-US" b="1" u="sng" dirty="0" smtClean="0"/>
            </a:br>
            <a:r>
              <a:rPr lang="en-US" dirty="0" smtClean="0"/>
              <a:t>as a moderator of life stress.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892480" cy="424847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600" dirty="0" smtClean="0"/>
              <a:t>Social support can </a:t>
            </a:r>
            <a:r>
              <a:rPr lang="en-US" sz="3600" b="1" dirty="0" smtClean="0">
                <a:solidFill>
                  <a:srgbClr val="00B050"/>
                </a:solidFill>
              </a:rPr>
              <a:t>protect people </a:t>
            </a:r>
            <a:r>
              <a:rPr lang="en-US" sz="3600" dirty="0" smtClean="0"/>
              <a:t>in crisis from a wide variety </a:t>
            </a:r>
            <a:r>
              <a:rPr lang="en-US" sz="3600" b="1" dirty="0" smtClean="0">
                <a:solidFill>
                  <a:srgbClr val="00B050"/>
                </a:solidFill>
              </a:rPr>
              <a:t>of pathological states</a:t>
            </a:r>
            <a:r>
              <a:rPr lang="en-US" sz="3600" dirty="0" smtClean="0"/>
              <a:t>: from low birth weight to death,... </a:t>
            </a:r>
          </a:p>
          <a:p>
            <a:r>
              <a:rPr lang="en-US" sz="3600" dirty="0" smtClean="0"/>
              <a:t>Furthermore, social support may </a:t>
            </a:r>
            <a:r>
              <a:rPr lang="en-US" sz="3600" b="1" u="sng" dirty="0" smtClean="0">
                <a:solidFill>
                  <a:srgbClr val="00B050"/>
                </a:solidFill>
              </a:rPr>
              <a:t>reduce the amount of medication</a:t>
            </a:r>
            <a:r>
              <a:rPr lang="en-US" sz="3600" dirty="0" smtClean="0"/>
              <a:t> required, accelerate recovery, and facilitate compliance with prescribed medical regimens.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6165304"/>
            <a:ext cx="645817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Cobb S. </a:t>
            </a:r>
            <a:r>
              <a:rPr lang="en-US" dirty="0" err="1" smtClean="0"/>
              <a:t>Psychosom</a:t>
            </a:r>
            <a:r>
              <a:rPr lang="en-US" dirty="0" smtClean="0"/>
              <a:t> Med 1976; 38: 300–14.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9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853136"/>
          </a:xfrm>
        </p:spPr>
        <p:txBody>
          <a:bodyPr>
            <a:noAutofit/>
          </a:bodyPr>
          <a:lstStyle/>
          <a:p>
            <a:r>
              <a:rPr lang="en-US" sz="4000" u="sng" dirty="0" smtClean="0"/>
              <a:t>Measures of support </a:t>
            </a:r>
            <a:r>
              <a:rPr lang="en-US" sz="4000" dirty="0" smtClean="0"/>
              <a:t>included support from </a:t>
            </a:r>
            <a:r>
              <a:rPr lang="en-US" sz="4000" b="1" dirty="0" smtClean="0">
                <a:solidFill>
                  <a:srgbClr val="00B050"/>
                </a:solidFill>
              </a:rPr>
              <a:t>family</a:t>
            </a:r>
            <a:r>
              <a:rPr lang="en-US" sz="4000" dirty="0" smtClean="0"/>
              <a:t>, support from the baby’s </a:t>
            </a:r>
            <a:r>
              <a:rPr lang="en-US" sz="4000" b="1" dirty="0" smtClean="0">
                <a:solidFill>
                  <a:srgbClr val="00B050"/>
                </a:solidFill>
              </a:rPr>
              <a:t>father</a:t>
            </a:r>
            <a:r>
              <a:rPr lang="en-US" sz="4000" dirty="0" smtClean="0"/>
              <a:t>, and general functional support.</a:t>
            </a:r>
          </a:p>
          <a:p>
            <a:r>
              <a:rPr lang="en-US" sz="4000" dirty="0"/>
              <a:t>P</a:t>
            </a:r>
            <a:r>
              <a:rPr lang="en-US" sz="4000" dirty="0" smtClean="0"/>
              <a:t>renatal social support is associated with infant birth weight </a:t>
            </a:r>
            <a:r>
              <a:rPr lang="en-US" sz="4000" b="1" u="sng" dirty="0" smtClean="0">
                <a:solidFill>
                  <a:srgbClr val="00B050"/>
                </a:solidFill>
              </a:rPr>
              <a:t>through processes involving fetal growth </a:t>
            </a:r>
            <a:r>
              <a:rPr lang="en-US" sz="4000" dirty="0" smtClean="0"/>
              <a:t>rather than those involving timing of delivery. </a:t>
            </a:r>
            <a:endParaRPr lang="en-US" sz="40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751434" y="307529"/>
            <a:ext cx="7641131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Birth. 2000 Jun;27(2):97-101. </a:t>
            </a:r>
          </a:p>
          <a:p>
            <a:r>
              <a:rPr lang="en-US" sz="2000" dirty="0" smtClean="0"/>
              <a:t>Webster J, </a:t>
            </a:r>
            <a:r>
              <a:rPr lang="en-US" sz="2000" dirty="0" err="1" smtClean="0"/>
              <a:t>Linnane</a:t>
            </a:r>
            <a:r>
              <a:rPr lang="en-US" sz="2000" dirty="0" smtClean="0"/>
              <a:t> JW, </a:t>
            </a:r>
            <a:r>
              <a:rPr lang="en-US" sz="2000" dirty="0" err="1" smtClean="0"/>
              <a:t>Dibley</a:t>
            </a:r>
            <a:r>
              <a:rPr lang="en-US" sz="2000" dirty="0" smtClean="0"/>
              <a:t> LM, Hinson JK, </a:t>
            </a:r>
            <a:r>
              <a:rPr lang="en-US" sz="2000" dirty="0" err="1" smtClean="0"/>
              <a:t>Starrenburg</a:t>
            </a:r>
            <a:r>
              <a:rPr lang="en-US" sz="2000" dirty="0" smtClean="0"/>
              <a:t> SE, Roberts JA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20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en-US" b="1" dirty="0" smtClean="0"/>
              <a:t>Conclusion</a:t>
            </a:r>
            <a:r>
              <a:rPr lang="en-US" dirty="0" smtClean="0"/>
              <a:t>: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family involvement in ANC process correlated </a:t>
            </a:r>
            <a:r>
              <a:rPr lang="en-US" u="sng" dirty="0" smtClean="0"/>
              <a:t>favorably</a:t>
            </a:r>
            <a:r>
              <a:rPr lang="en-US" dirty="0" smtClean="0"/>
              <a:t> with lowering percentage of LBW. </a:t>
            </a:r>
          </a:p>
          <a:p>
            <a:r>
              <a:rPr lang="en-US" dirty="0" smtClean="0"/>
              <a:t>Anemia at first ANC correlated to high percentage of LBW. </a:t>
            </a:r>
          </a:p>
          <a:p>
            <a:r>
              <a:rPr lang="en-US" dirty="0" smtClean="0"/>
              <a:t>But anemia only after 32 gestational week </a:t>
            </a:r>
            <a:r>
              <a:rPr lang="en-US" u="sng" dirty="0" smtClean="0"/>
              <a:t>did not</a:t>
            </a:r>
            <a:r>
              <a:rPr lang="en-US" dirty="0" smtClean="0"/>
              <a:t> correlate with LBW. </a:t>
            </a:r>
          </a:p>
          <a:p>
            <a:r>
              <a:rPr lang="en-US" dirty="0" smtClean="0"/>
              <a:t>The family involvement and anemia during ANC need the further study of their both management impact on LBW outcome.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363272" cy="4522514"/>
          </a:xfrm>
        </p:spPr>
        <p:txBody>
          <a:bodyPr>
            <a:normAutofit/>
          </a:bodyPr>
          <a:lstStyle/>
          <a:p>
            <a:pPr marL="0" indent="0"/>
            <a:r>
              <a:rPr lang="th-TH" b="1" dirty="0"/>
              <a:t>สายใยรักแห่งครอบครัว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Family Bonding protects Pregnancy</a:t>
            </a:r>
            <a:r>
              <a:rPr lang="th-TH" b="1" dirty="0"/>
              <a:t/>
            </a:r>
            <a:br>
              <a:rPr lang="th-TH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0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121" y="66363"/>
            <a:ext cx="8720176" cy="68353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b="1" dirty="0" smtClean="0"/>
              <a:t>Risk &amp; Intervention</a:t>
            </a:r>
            <a:br>
              <a:rPr lang="en-US" b="1" dirty="0" smtClean="0"/>
            </a:br>
            <a:r>
              <a:rPr lang="en-US" b="1" dirty="0" smtClean="0"/>
              <a:t>Outcome &amp; LBW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2276872"/>
            <a:ext cx="8640960" cy="4176464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000" dirty="0" smtClean="0"/>
              <a:t>What is successful intervention</a:t>
            </a:r>
          </a:p>
          <a:p>
            <a:pPr algn="ctr"/>
            <a:r>
              <a:rPr lang="en-US" sz="4000" dirty="0" smtClean="0"/>
              <a:t>Impact on LBW</a:t>
            </a:r>
          </a:p>
          <a:p>
            <a:pPr algn="ctr"/>
            <a:endParaRPr lang="en-US" sz="4000" dirty="0" smtClean="0"/>
          </a:p>
          <a:p>
            <a:pPr marL="0" indent="0" algn="ctr">
              <a:buNone/>
            </a:pPr>
            <a:r>
              <a:rPr lang="th-TH" sz="4800" b="1" dirty="0" smtClean="0"/>
              <a:t>สายใยรักแห่งครอบครัว</a:t>
            </a: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Family Bonding protects Pregnancy</a:t>
            </a:r>
            <a:endParaRPr lang="th-TH" sz="4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8 Northern Provinces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en-US" b="1" dirty="0" smtClean="0"/>
              <a:t>(Low birth Weight &lt;  2,500 </a:t>
            </a:r>
            <a:r>
              <a:rPr lang="en-US" b="1" dirty="0" err="1" smtClean="0"/>
              <a:t>gms</a:t>
            </a:r>
            <a:r>
              <a:rPr lang="en-US" b="1" dirty="0" smtClean="0"/>
              <a:t>)</a:t>
            </a:r>
            <a:endParaRPr lang="th-TH" b="1" dirty="0"/>
          </a:p>
        </p:txBody>
      </p:sp>
      <p:graphicFrame>
        <p:nvGraphicFramePr>
          <p:cNvPr id="4" name="แผนภูมิ 3"/>
          <p:cNvGraphicFramePr/>
          <p:nvPr/>
        </p:nvGraphicFramePr>
        <p:xfrm>
          <a:off x="214282" y="1357298"/>
          <a:ext cx="871543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4744" y="6093296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2011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LBW and Anemia</a:t>
            </a:r>
            <a:br>
              <a:rPr lang="en-US" dirty="0" smtClean="0"/>
            </a:br>
            <a:r>
              <a:rPr lang="en-US" dirty="0" smtClean="0"/>
              <a:t>in Family Involvement ANC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12568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Objective</a:t>
            </a:r>
            <a:r>
              <a:rPr lang="en-US" dirty="0" smtClean="0"/>
              <a:t>: To study the correlation of the family involvement in ANC process, anemia and LBW.</a:t>
            </a:r>
          </a:p>
          <a:p>
            <a:r>
              <a:rPr lang="en-US" b="1" dirty="0" smtClean="0"/>
              <a:t>Methods</a:t>
            </a:r>
            <a:r>
              <a:rPr lang="en-US" dirty="0" smtClean="0"/>
              <a:t>: Health Promoting Hospital 1,527 live birth </a:t>
            </a:r>
            <a:r>
              <a:rPr lang="en-US" dirty="0"/>
              <a:t>(including 7 twins and 8 maternal HIV/AIDS) </a:t>
            </a:r>
            <a:r>
              <a:rPr lang="en-US" dirty="0" smtClean="0"/>
              <a:t>statistics in the year 2013 (October 1, 2012-September 30, 2013)  were reviewed. The numbers and percentages of the family-involvement cases in ANC process, anemia and LBW were analyzed by chi-square</a:t>
            </a:r>
            <a:r>
              <a:rPr lang="en-US" dirty="0"/>
              <a:t> </a:t>
            </a:r>
            <a:r>
              <a:rPr lang="en-US" dirty="0" smtClean="0"/>
              <a:t>test. P-value less than 0.05 was statistically significant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Table1 : Data that were analyzed.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619552"/>
              </p:ext>
            </p:extLst>
          </p:nvPr>
        </p:nvGraphicFramePr>
        <p:xfrm>
          <a:off x="323529" y="2060851"/>
          <a:ext cx="8568951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/>
                <a:gridCol w="1666414"/>
                <a:gridCol w="1501937"/>
              </a:tblGrid>
              <a:tr h="37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Number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percent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37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Number of live births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1527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325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LBW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106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6.94%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37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Family involvement in ANC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338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22.13%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558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Anemia during pregnancy </a:t>
                      </a:r>
                      <a:endParaRPr lang="en-US" sz="3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(</a:t>
                      </a:r>
                      <a:r>
                        <a:rPr lang="en-US" sz="3200" dirty="0">
                          <a:effectLst/>
                        </a:rPr>
                        <a:t>first ANC or after 32 week GA)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648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42.44%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17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92480" cy="15701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u="sng" dirty="0" smtClean="0"/>
              <a:t>Table2</a:t>
            </a:r>
            <a:r>
              <a:rPr lang="en-US" sz="4900" dirty="0" smtClean="0"/>
              <a:t>: Anemia and LBW</a:t>
            </a:r>
            <a:br>
              <a:rPr lang="en-US" sz="4900" dirty="0" smtClean="0"/>
            </a:br>
            <a:endParaRPr lang="th-TH" sz="4900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448872"/>
              </p:ext>
            </p:extLst>
          </p:nvPr>
        </p:nvGraphicFramePr>
        <p:xfrm>
          <a:off x="539552" y="2204864"/>
          <a:ext cx="8229600" cy="3654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2448272"/>
                <a:gridCol w="2108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Cordia New"/>
                        </a:rPr>
                        <a:t>Anemia</a:t>
                      </a:r>
                      <a:endParaRPr lang="en-US" sz="28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Cordia New"/>
                        </a:rPr>
                        <a:t>LBW cases</a:t>
                      </a:r>
                      <a:endParaRPr lang="en-US" sz="28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Cordia New"/>
                        </a:rPr>
                        <a:t>LBW % </a:t>
                      </a:r>
                      <a:endParaRPr lang="en-US" sz="28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Anemia at first ANC 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452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cases</a:t>
                      </a:r>
                      <a:endParaRPr lang="en-US" sz="28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48</a:t>
                      </a:r>
                      <a:endParaRPr lang="en-US" sz="28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Cordia New"/>
                        </a:rPr>
                        <a:t>10.62</a:t>
                      </a:r>
                      <a:endParaRPr lang="en-US" sz="28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Anemia after 32 week GA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cases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30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7.14</a:t>
                      </a:r>
                      <a:endParaRPr lang="th-TH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Total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anemia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648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cases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55</a:t>
                      </a:r>
                      <a:endParaRPr lang="en-US" sz="28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Cordia New"/>
                        </a:rPr>
                        <a:t>8.49</a:t>
                      </a:r>
                      <a:endParaRPr lang="en-US" sz="28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Table3</a:t>
            </a:r>
            <a:r>
              <a:rPr lang="en-US" dirty="0" smtClean="0"/>
              <a:t>: Family involvement and LBW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046371"/>
              </p:ext>
            </p:extLst>
          </p:nvPr>
        </p:nvGraphicFramePr>
        <p:xfrm>
          <a:off x="251520" y="1731480"/>
          <a:ext cx="8435280" cy="4266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756"/>
                <a:gridCol w="2878499"/>
                <a:gridCol w="2151025"/>
              </a:tblGrid>
              <a:tr h="889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Cordia New"/>
                        </a:rPr>
                        <a:t> Family Involvement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Cordia New"/>
                        </a:rPr>
                        <a:t>LBW cases</a:t>
                      </a:r>
                      <a:endParaRPr lang="en-US" sz="28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Cordia New"/>
                        </a:rPr>
                        <a:t>LBW % </a:t>
                      </a:r>
                      <a:endParaRPr lang="en-US" sz="28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</a:tr>
              <a:tr h="889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 Complete Attending 	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338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  cases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12</a:t>
                      </a:r>
                      <a:endParaRPr lang="en-US" sz="28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Cordia New"/>
                        </a:rPr>
                        <a:t>3.55</a:t>
                      </a:r>
                      <a:endParaRPr lang="en-US" sz="28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</a:tr>
              <a:tr h="889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No Attending	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1,189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  cases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94</a:t>
                      </a:r>
                      <a:endParaRPr lang="en-US" sz="28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Cordia New"/>
                        </a:rPr>
                        <a:t>7.91</a:t>
                      </a:r>
                      <a:endParaRPr lang="en-US" sz="28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</a:tr>
              <a:tr h="889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Total live birth  </a:t>
                      </a: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1,527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cases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ordia New"/>
                        </a:rPr>
                        <a:t>106</a:t>
                      </a:r>
                      <a:endParaRPr lang="en-US" sz="28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Cordia New"/>
                        </a:rPr>
                        <a:t>6.94</a:t>
                      </a:r>
                      <a:endParaRPr lang="en-US" sz="28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US" u="sng" dirty="0" smtClean="0"/>
              <a:t>Table4</a:t>
            </a:r>
            <a:r>
              <a:rPr lang="en-US" dirty="0" smtClean="0"/>
              <a:t>: </a:t>
            </a:r>
            <a:r>
              <a:rPr lang="en-US" dirty="0"/>
              <a:t>Family </a:t>
            </a:r>
            <a:r>
              <a:rPr lang="en-US" dirty="0" smtClean="0"/>
              <a:t>involvement, Anemia </a:t>
            </a:r>
            <a:r>
              <a:rPr lang="en-US" dirty="0"/>
              <a:t>and </a:t>
            </a:r>
            <a:r>
              <a:rPr lang="en-US" dirty="0" smtClean="0"/>
              <a:t>LBW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369837"/>
              </p:ext>
            </p:extLst>
          </p:nvPr>
        </p:nvGraphicFramePr>
        <p:xfrm>
          <a:off x="179512" y="2420886"/>
          <a:ext cx="8856983" cy="3453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9037"/>
                <a:gridCol w="1329341"/>
                <a:gridCol w="1221653"/>
                <a:gridCol w="1172795"/>
                <a:gridCol w="1194157"/>
              </a:tblGrid>
              <a:tr h="109002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Newborn 1527 cases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cases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LBW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  <a:cs typeface="Angsana New"/>
                        </a:rPr>
                        <a:t>cases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</a:rPr>
                        <a:t>%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  <a:cs typeface="Angsana New"/>
                        </a:rPr>
                        <a:t>value</a:t>
                      </a:r>
                      <a:endParaRPr lang="en-US" sz="2800" i="1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954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Family involvement 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338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12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3.55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&lt; 0.01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835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Anemia at first ANC 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452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48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10.62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&lt;0.0005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57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Anemia after 32 week 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420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30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7.14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&gt; 0.95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62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Diagram</a:t>
            </a:r>
            <a:r>
              <a:rPr lang="en-US" dirty="0" smtClean="0"/>
              <a:t>: Anemia and LBW</a:t>
            </a:r>
            <a:endParaRPr lang="th-TH" dirty="0"/>
          </a:p>
        </p:txBody>
      </p:sp>
      <p:pic>
        <p:nvPicPr>
          <p:cNvPr id="4" name="image00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512" y="1268761"/>
            <a:ext cx="8820472" cy="5328592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1174</Words>
  <Application>Microsoft Office PowerPoint</Application>
  <PresentationFormat>On-screen Show (4:3)</PresentationFormat>
  <Paragraphs>199</Paragraphs>
  <Slides>29</Slides>
  <Notes>5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Angsana New</vt:lpstr>
      <vt:lpstr>Arial</vt:lpstr>
      <vt:lpstr>Calibri</vt:lpstr>
      <vt:lpstr>Cordia New</vt:lpstr>
      <vt:lpstr>ชุดรูปแบบของ Office</vt:lpstr>
      <vt:lpstr>Low birth weight and anemia in family involvement antenatal care: Health Promoting Hospital Birth Statistics 2013 Review </vt:lpstr>
      <vt:lpstr>LBW goal &lt; 7%</vt:lpstr>
      <vt:lpstr>8 Northern Provinces (Low birth Weight &lt;  2,500 gms)</vt:lpstr>
      <vt:lpstr>LBW and Anemia in Family Involvement ANC</vt:lpstr>
      <vt:lpstr>Table1 : Data that were analyzed.</vt:lpstr>
      <vt:lpstr> Table2: Anemia and LBW </vt:lpstr>
      <vt:lpstr>Table3: Family involvement and LBW</vt:lpstr>
      <vt:lpstr>Table4: Family involvement, Anemia and LBW</vt:lpstr>
      <vt:lpstr>Diagram: Anemia and LBW</vt:lpstr>
      <vt:lpstr>Anemia classified by family involvement and LBW outcome</vt:lpstr>
      <vt:lpstr>Family involvement classified by anemia and LBW outcome</vt:lpstr>
      <vt:lpstr>PowerPoint Presentation</vt:lpstr>
      <vt:lpstr>PowerPoint Presentation</vt:lpstr>
      <vt:lpstr>Iron, Anemia and LBW </vt:lpstr>
      <vt:lpstr>High risk case &amp; Education</vt:lpstr>
      <vt:lpstr>PowerPoint Presentation</vt:lpstr>
      <vt:lpstr>PowerPoint Presentation</vt:lpstr>
      <vt:lpstr>PowerPoint Presentation</vt:lpstr>
      <vt:lpstr>PowerPoint Presentation</vt:lpstr>
      <vt:lpstr>ความเครียด มีผลอย่างไรต่อร่างกาย</vt:lpstr>
      <vt:lpstr>PowerPoint Presentation</vt:lpstr>
      <vt:lpstr>ผลของความเครียด</vt:lpstr>
      <vt:lpstr>Stress effect on pregnancy</vt:lpstr>
      <vt:lpstr>Social support  as a moderator of life stress.</vt:lpstr>
      <vt:lpstr>Birth. 2000 Jun;27(2):97-101.  Webster J, Linnane JW, Dibley LM, Hinson JK, Starrenburg SE, Roberts JA</vt:lpstr>
      <vt:lpstr>Conclusion:</vt:lpstr>
      <vt:lpstr>สายใยรักแห่งครอบครัว Family Bonding protects Pregnancy </vt:lpstr>
      <vt:lpstr>PowerPoint Presentation</vt:lpstr>
      <vt:lpstr>Risk &amp; Intervention Outcome &amp; LBW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Birth Weight and Anemia in Family Involvement Antenatal care</dc:title>
  <dc:creator>lenovo</dc:creator>
  <cp:lastModifiedBy>Asus</cp:lastModifiedBy>
  <cp:revision>27</cp:revision>
  <cp:lastPrinted>2015-06-14T18:29:53Z</cp:lastPrinted>
  <dcterms:created xsi:type="dcterms:W3CDTF">2014-06-04T14:15:47Z</dcterms:created>
  <dcterms:modified xsi:type="dcterms:W3CDTF">2015-06-15T06:09:54Z</dcterms:modified>
</cp:coreProperties>
</file>